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285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2586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5/13/2020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1277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5530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5/13/2020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476169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3571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4741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1246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0236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4758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7483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5/13/2020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673265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hQ8PT-10_ss" TargetMode="External"/><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s://www.dkfindout.com/uk/history/castles/" TargetMode="External"/><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May learning for P2</a:t>
            </a:r>
            <a:br>
              <a:rPr lang="en-GB" dirty="0" smtClean="0"/>
            </a:br>
            <a:r>
              <a:rPr lang="en-GB" sz="8000" dirty="0" smtClean="0">
                <a:solidFill>
                  <a:srgbClr val="FF0000"/>
                </a:solidFill>
              </a:rPr>
              <a:t>Castles</a:t>
            </a:r>
            <a:endParaRPr lang="en-GB" sz="8000" dirty="0">
              <a:solidFill>
                <a:srgbClr val="FF0000"/>
              </a:solidFill>
            </a:endParaRPr>
          </a:p>
        </p:txBody>
      </p:sp>
      <p:sp>
        <p:nvSpPr>
          <p:cNvPr id="3" name="Subtitle 2"/>
          <p:cNvSpPr>
            <a:spLocks noGrp="1"/>
          </p:cNvSpPr>
          <p:nvPr>
            <p:ph type="subTitle" idx="1"/>
          </p:nvPr>
        </p:nvSpPr>
        <p:spPr>
          <a:xfrm>
            <a:off x="4114800" y="3996250"/>
            <a:ext cx="7722524" cy="2503024"/>
          </a:xfrm>
        </p:spPr>
        <p:txBody>
          <a:bodyPr>
            <a:normAutofit/>
          </a:bodyPr>
          <a:lstStyle/>
          <a:p>
            <a:r>
              <a:rPr lang="en-GB" dirty="0" smtClean="0"/>
              <a:t>These are some of the activities and writing we would have been doing if we were at school in May.</a:t>
            </a:r>
          </a:p>
          <a:p>
            <a:r>
              <a:rPr lang="en-GB" dirty="0" smtClean="0"/>
              <a:t>Please have a look and feel free to do as many or as little as you please.</a:t>
            </a:r>
          </a:p>
          <a:p>
            <a:r>
              <a:rPr lang="en-GB" dirty="0" smtClean="0">
                <a:solidFill>
                  <a:srgbClr val="FFC000"/>
                </a:solidFill>
              </a:rPr>
              <a:t>Also, we would do these lessons over the month in school – don’t try to do them all in one session. Spread them out and have fun!</a:t>
            </a:r>
          </a:p>
          <a:p>
            <a:endParaRPr lang="en-GB" dirty="0"/>
          </a:p>
        </p:txBody>
      </p:sp>
      <p:pic>
        <p:nvPicPr>
          <p:cNvPr id="4" name="Picture 3" descr="Joy in the Journey: My Fairy-Tale Lif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599" y="507693"/>
            <a:ext cx="1990725" cy="2295525"/>
          </a:xfrm>
          <a:prstGeom prst="rect">
            <a:avLst/>
          </a:prstGeom>
        </p:spPr>
      </p:pic>
      <p:pic>
        <p:nvPicPr>
          <p:cNvPr id="5" name="Picture 4" descr="The Spa Free Stock Photo - Public Domain Pictures"/>
          <p:cNvPicPr>
            <a:picLocks noChangeAspect="1"/>
          </p:cNvPicPr>
          <p:nvPr/>
        </p:nvPicPr>
        <p:blipFill rotWithShape="1">
          <a:blip r:embed="rId3">
            <a:extLst>
              <a:ext uri="{28A0092B-C50C-407E-A947-70E740481C1C}">
                <a14:useLocalDpi xmlns:a14="http://schemas.microsoft.com/office/drawing/2010/main" val="0"/>
              </a:ext>
            </a:extLst>
          </a:blip>
          <a:srcRect r="9008"/>
          <a:stretch/>
        </p:blipFill>
        <p:spPr>
          <a:xfrm>
            <a:off x="365759" y="3277773"/>
            <a:ext cx="3362813" cy="34009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1599"/>
          <a:stretch/>
        </p:blipFill>
        <p:spPr>
          <a:xfrm rot="5400000">
            <a:off x="708232" y="298991"/>
            <a:ext cx="1737493" cy="1655280"/>
          </a:xfrm>
          <a:prstGeom prst="star5">
            <a:avLst>
              <a:gd name="adj" fmla="val 50000"/>
              <a:gd name="hf" fmla="val 105146"/>
              <a:gd name="vf" fmla="val 110557"/>
            </a:avLst>
          </a:prstGeom>
        </p:spPr>
      </p:pic>
      <p:sp>
        <p:nvSpPr>
          <p:cNvPr id="7" name="Oval Callout 6"/>
          <p:cNvSpPr/>
          <p:nvPr/>
        </p:nvSpPr>
        <p:spPr>
          <a:xfrm>
            <a:off x="2625634" y="143691"/>
            <a:ext cx="3801292" cy="982940"/>
          </a:xfrm>
          <a:prstGeom prst="wedgeEllipseCallout">
            <a:avLst>
              <a:gd name="adj1" fmla="val -59321"/>
              <a:gd name="adj2" fmla="val 51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030A0"/>
                </a:solidFill>
                <a:effectLst/>
                <a:uLnTx/>
                <a:uFillTx/>
                <a:latin typeface="Corbel" panose="020B0503020204020204"/>
                <a:ea typeface="+mn-ea"/>
                <a:cs typeface="+mn-cs"/>
              </a:rPr>
              <a:t>Remember us?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030A0"/>
                </a:solidFill>
                <a:effectLst/>
                <a:uLnTx/>
                <a:uFillTx/>
                <a:latin typeface="Corbel" panose="020B0503020204020204"/>
                <a:ea typeface="+mn-ea"/>
                <a:cs typeface="+mn-cs"/>
              </a:rPr>
              <a:t>It’s Wookie and Podge!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030A0"/>
                </a:solidFill>
                <a:effectLst/>
                <a:uLnTx/>
                <a:uFillTx/>
                <a:latin typeface="Corbel" panose="020B0503020204020204"/>
                <a:ea typeface="+mn-ea"/>
                <a:cs typeface="+mn-cs"/>
              </a:rPr>
              <a:t>Hello Everyone!</a:t>
            </a:r>
            <a:endParaRPr kumimoji="0" lang="en-GB" sz="1800" b="0" i="0" u="none" strike="noStrike" kern="1200" cap="none" spc="0" normalizeH="0" baseline="0" noProof="0" dirty="0">
              <a:ln>
                <a:noFill/>
              </a:ln>
              <a:solidFill>
                <a:srgbClr val="7030A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76697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84176"/>
            <a:ext cx="11676184" cy="1508760"/>
          </a:xfrm>
        </p:spPr>
        <p:txBody>
          <a:bodyPr>
            <a:noAutofit/>
          </a:bodyPr>
          <a:lstStyle/>
          <a:p>
            <a:r>
              <a:rPr lang="en-GB" sz="6000" dirty="0" smtClean="0"/>
              <a:t>May is the month of Our Lady</a:t>
            </a:r>
            <a:endParaRPr lang="en-GB" sz="6000" dirty="0"/>
          </a:p>
        </p:txBody>
      </p:sp>
      <p:sp>
        <p:nvSpPr>
          <p:cNvPr id="3" name="Content Placeholder 2"/>
          <p:cNvSpPr>
            <a:spLocks noGrp="1"/>
          </p:cNvSpPr>
          <p:nvPr>
            <p:ph idx="1"/>
          </p:nvPr>
        </p:nvSpPr>
        <p:spPr>
          <a:xfrm>
            <a:off x="1606731" y="2011680"/>
            <a:ext cx="7276012" cy="4206240"/>
          </a:xfrm>
        </p:spPr>
        <p:txBody>
          <a:bodyPr/>
          <a:lstStyle/>
          <a:p>
            <a:r>
              <a:rPr lang="en-GB" dirty="0" smtClean="0"/>
              <a:t>Remember to pray the Hail Mary every day.</a:t>
            </a:r>
          </a:p>
          <a:p>
            <a:r>
              <a:rPr lang="en-GB" dirty="0" smtClean="0"/>
              <a:t>You can set up a May altar in your home.</a:t>
            </a:r>
          </a:p>
          <a:p>
            <a:r>
              <a:rPr lang="en-GB" dirty="0" smtClean="0"/>
              <a:t>Place a statue of Our Lady, some flowers, rosary beads and a candle in a quiet place or as many of these as you have.</a:t>
            </a:r>
          </a:p>
          <a:p>
            <a:r>
              <a:rPr lang="en-GB" dirty="0" smtClean="0"/>
              <a:t>There are nice May activities on the Grow in Love website – accessible from the school app where you can make an online May altar.</a:t>
            </a:r>
          </a:p>
          <a:p>
            <a:r>
              <a:rPr lang="en-GB" dirty="0" smtClean="0"/>
              <a:t>Look out for bluebells and primroses that grow wild this time of year.</a:t>
            </a:r>
            <a:endParaRPr lang="en-GB" dirty="0"/>
          </a:p>
        </p:txBody>
      </p:sp>
      <p:pic>
        <p:nvPicPr>
          <p:cNvPr id="4" name="Picture 3" descr="The Call of God: Mothers in the Bi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9779" y="2011680"/>
            <a:ext cx="2495550" cy="3048000"/>
          </a:xfrm>
          <a:prstGeom prst="rect">
            <a:avLst/>
          </a:prstGeom>
        </p:spPr>
      </p:pic>
      <p:pic>
        <p:nvPicPr>
          <p:cNvPr id="5" name="Picture 4" descr="St. Mary Free PNG Image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29" y="3089540"/>
            <a:ext cx="2856803" cy="3609103"/>
          </a:xfrm>
          <a:prstGeom prst="rect">
            <a:avLst/>
          </a:prstGeom>
        </p:spPr>
      </p:pic>
      <p:pic>
        <p:nvPicPr>
          <p:cNvPr id="6" name="Picture 5" descr="File:Pryor's Wood Bluebells 2017-04-26-4.jpg - Wikimedia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7672" y="4894336"/>
            <a:ext cx="3207657" cy="1804307"/>
          </a:xfrm>
          <a:prstGeom prst="rect">
            <a:avLst/>
          </a:prstGeom>
        </p:spPr>
      </p:pic>
      <p:pic>
        <p:nvPicPr>
          <p:cNvPr id="7" name="Picture 6" descr="File:Bluebell flower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854" y="5268261"/>
            <a:ext cx="1018903" cy="1358537"/>
          </a:xfrm>
          <a:prstGeom prst="rect">
            <a:avLst/>
          </a:prstGeom>
        </p:spPr>
      </p:pic>
      <p:pic>
        <p:nvPicPr>
          <p:cNvPr id="8" name="Picture 7" descr="Primula vulgaris - Wikipedi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0038" y="5269562"/>
            <a:ext cx="1584960" cy="1188720"/>
          </a:xfrm>
          <a:prstGeom prst="rect">
            <a:avLst/>
          </a:prstGeom>
        </p:spPr>
      </p:pic>
    </p:spTree>
    <p:extLst>
      <p:ext uri="{BB962C8B-B14F-4D97-AF65-F5344CB8AC3E}">
        <p14:creationId xmlns:p14="http://schemas.microsoft.com/office/powerpoint/2010/main" val="257973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577" y="284176"/>
            <a:ext cx="10451422" cy="1508760"/>
          </a:xfrm>
        </p:spPr>
        <p:txBody>
          <a:bodyPr>
            <a:normAutofit fontScale="90000"/>
          </a:bodyPr>
          <a:lstStyle/>
          <a:p>
            <a:r>
              <a:rPr lang="en-GB" dirty="0" smtClean="0"/>
              <a:t>Marley has been visiting castles near us and learning all about them. Ireland has loads of castles and Fermanagh has 10!!</a:t>
            </a:r>
            <a:endParaRPr lang="en-GB" dirty="0"/>
          </a:p>
        </p:txBody>
      </p:sp>
      <p:sp>
        <p:nvSpPr>
          <p:cNvPr id="3" name="Content Placeholder 2"/>
          <p:cNvSpPr>
            <a:spLocks noGrp="1"/>
          </p:cNvSpPr>
          <p:nvPr>
            <p:ph idx="1"/>
          </p:nvPr>
        </p:nvSpPr>
        <p:spPr/>
        <p:txBody>
          <a:bodyPr/>
          <a:lstStyle/>
          <a:p>
            <a:r>
              <a:rPr lang="en-GB" dirty="0" smtClean="0"/>
              <a:t>Do you recognise these local castles? Can you spot Marley in the pictures?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855112" y="2956542"/>
            <a:ext cx="4466687" cy="33362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94256" y="3063238"/>
            <a:ext cx="3978127" cy="297131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573718" y="2916758"/>
            <a:ext cx="2927644" cy="218669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9367"/>
          <a:stretch/>
        </p:blipFill>
        <p:spPr>
          <a:xfrm rot="5400000">
            <a:off x="-478303" y="3026418"/>
            <a:ext cx="3931917" cy="2661707"/>
          </a:xfrm>
          <a:prstGeom prst="rect">
            <a:avLst/>
          </a:prstGeom>
        </p:spPr>
      </p:pic>
      <p:sp>
        <p:nvSpPr>
          <p:cNvPr id="10" name="Wave 9"/>
          <p:cNvSpPr/>
          <p:nvPr/>
        </p:nvSpPr>
        <p:spPr>
          <a:xfrm>
            <a:off x="1084217" y="5473929"/>
            <a:ext cx="1608611" cy="1253442"/>
          </a:xfrm>
          <a:prstGeom prst="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srgbClr val="FF0000"/>
                </a:solidFill>
                <a:effectLst/>
                <a:uLnTx/>
                <a:uFillTx/>
                <a:latin typeface="Corbel" panose="020B0503020204020204"/>
                <a:ea typeface="+mn-ea"/>
                <a:cs typeface="+mn-cs"/>
              </a:rPr>
              <a:t>Portora</a:t>
            </a:r>
            <a:r>
              <a:rPr kumimoji="0" lang="en-GB" sz="1800" b="1" i="0" u="none" strike="noStrike" kern="1200" cap="none" spc="0" normalizeH="0" baseline="0" noProof="0" dirty="0" smtClean="0">
                <a:ln>
                  <a:noFill/>
                </a:ln>
                <a:solidFill>
                  <a:srgbClr val="FF0000"/>
                </a:solidFill>
                <a:effectLst/>
                <a:uLnTx/>
                <a:uFillTx/>
                <a:latin typeface="Corbel" panose="020B0503020204020204"/>
                <a:ea typeface="+mn-ea"/>
                <a:cs typeface="+mn-cs"/>
              </a:rPr>
              <a:t> Castle</a:t>
            </a:r>
            <a:endParaRPr kumimoji="0" lang="en-GB" sz="1800" b="1" i="0" u="none" strike="noStrike" kern="1200" cap="none" spc="0" normalizeH="0" baseline="0" noProof="0" dirty="0">
              <a:ln>
                <a:noFill/>
              </a:ln>
              <a:solidFill>
                <a:srgbClr val="FF0000"/>
              </a:solidFill>
              <a:effectLst/>
              <a:uLnTx/>
              <a:uFillTx/>
              <a:latin typeface="Corbel" panose="020B0503020204020204"/>
              <a:ea typeface="+mn-ea"/>
              <a:cs typeface="+mn-cs"/>
            </a:endParaRPr>
          </a:p>
        </p:txBody>
      </p:sp>
      <p:sp>
        <p:nvSpPr>
          <p:cNvPr id="11" name="Wave 10"/>
          <p:cNvSpPr/>
          <p:nvPr/>
        </p:nvSpPr>
        <p:spPr>
          <a:xfrm>
            <a:off x="4152677" y="5124498"/>
            <a:ext cx="1608611" cy="1253442"/>
          </a:xfrm>
          <a:prstGeom prst="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FF0000"/>
                </a:solidFill>
                <a:effectLst/>
                <a:uLnTx/>
                <a:uFillTx/>
                <a:latin typeface="Corbel" panose="020B0503020204020204"/>
                <a:ea typeface="+mn-ea"/>
                <a:cs typeface="+mn-cs"/>
              </a:rPr>
              <a:t>Castle Archdale</a:t>
            </a:r>
            <a:endParaRPr kumimoji="0" lang="en-GB" sz="1800" b="1" i="0" u="none" strike="noStrike" kern="1200" cap="none" spc="0" normalizeH="0" baseline="0" noProof="0" dirty="0">
              <a:ln>
                <a:noFill/>
              </a:ln>
              <a:solidFill>
                <a:srgbClr val="FF0000"/>
              </a:solidFill>
              <a:effectLst/>
              <a:uLnTx/>
              <a:uFillTx/>
              <a:latin typeface="Corbel" panose="020B0503020204020204"/>
              <a:ea typeface="+mn-ea"/>
              <a:cs typeface="+mn-cs"/>
            </a:endParaRPr>
          </a:p>
        </p:txBody>
      </p:sp>
      <p:sp>
        <p:nvSpPr>
          <p:cNvPr id="12" name="Wave 11"/>
          <p:cNvSpPr/>
          <p:nvPr/>
        </p:nvSpPr>
        <p:spPr>
          <a:xfrm>
            <a:off x="8448346" y="5183222"/>
            <a:ext cx="1608611" cy="1253442"/>
          </a:xfrm>
          <a:prstGeom prst="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FF0000"/>
                </a:solidFill>
                <a:effectLst/>
                <a:uLnTx/>
                <a:uFillTx/>
                <a:latin typeface="Corbel" panose="020B0503020204020204"/>
                <a:ea typeface="+mn-ea"/>
                <a:cs typeface="+mn-cs"/>
              </a:rPr>
              <a:t>Enniskillen Castle</a:t>
            </a:r>
            <a:endParaRPr kumimoji="0" lang="en-GB" sz="1800" b="1" i="0" u="none" strike="noStrike" kern="1200" cap="none" spc="0" normalizeH="0" baseline="0" noProof="0" dirty="0">
              <a:ln>
                <a:noFill/>
              </a:ln>
              <a:solidFill>
                <a:srgbClr val="FF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2263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577" y="284176"/>
            <a:ext cx="10451422" cy="1508760"/>
          </a:xfrm>
        </p:spPr>
        <p:txBody>
          <a:bodyPr>
            <a:normAutofit/>
          </a:bodyPr>
          <a:lstStyle/>
          <a:p>
            <a:r>
              <a:rPr lang="en-GB" dirty="0" smtClean="0"/>
              <a:t>Castles are not just ordinary houses.</a:t>
            </a:r>
            <a:endParaRPr lang="en-GB" dirty="0"/>
          </a:p>
        </p:txBody>
      </p:sp>
      <p:sp>
        <p:nvSpPr>
          <p:cNvPr id="3" name="Content Placeholder 2"/>
          <p:cNvSpPr>
            <a:spLocks noGrp="1"/>
          </p:cNvSpPr>
          <p:nvPr>
            <p:ph idx="1"/>
          </p:nvPr>
        </p:nvSpPr>
        <p:spPr>
          <a:xfrm>
            <a:off x="732656" y="1946365"/>
            <a:ext cx="9784080" cy="4206240"/>
          </a:xfrm>
        </p:spPr>
        <p:txBody>
          <a:bodyPr/>
          <a:lstStyle/>
          <a:p>
            <a:r>
              <a:rPr lang="en-GB" dirty="0" smtClean="0"/>
              <a:t>If you see any castles when you are out for your walk, see if you can spot any of these features?</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1930" y="3078832"/>
            <a:ext cx="2927644" cy="218669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40265" y="2784918"/>
            <a:ext cx="3714655" cy="27745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677357" y="2850092"/>
            <a:ext cx="3678758" cy="2747714"/>
          </a:xfrm>
          <a:prstGeom prst="rect">
            <a:avLst/>
          </a:prstGeom>
        </p:spPr>
      </p:pic>
      <p:sp>
        <p:nvSpPr>
          <p:cNvPr id="9" name="Oval Callout 8"/>
          <p:cNvSpPr/>
          <p:nvPr/>
        </p:nvSpPr>
        <p:spPr>
          <a:xfrm>
            <a:off x="2381445" y="2314853"/>
            <a:ext cx="3790194" cy="2545496"/>
          </a:xfrm>
          <a:prstGeom prst="wedgeEllipseCallout">
            <a:avLst>
              <a:gd name="adj1" fmla="val -29104"/>
              <a:gd name="adj2" fmla="val 891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rbel" panose="020B0503020204020204"/>
                <a:ea typeface="+mn-ea"/>
                <a:cs typeface="+mn-cs"/>
              </a:rPr>
              <a:t>Remember, castles were built hundreds of years ago, most of the castles that are left are at least partly ruined. You might have to imagine some of the features that used to be there!</a:t>
            </a:r>
            <a:endParaRPr kumimoji="0" lang="en-GB" sz="1800" b="0" i="0" u="none" strike="noStrike" kern="1200" cap="none" spc="0" normalizeH="0" baseline="0" noProof="0" dirty="0">
              <a:ln>
                <a:noFill/>
              </a:ln>
              <a:solidFill>
                <a:srgbClr val="FF0000"/>
              </a:solidFill>
              <a:effectLst/>
              <a:uLnTx/>
              <a:uFillTx/>
              <a:latin typeface="Corbel" panose="020B0503020204020204"/>
              <a:ea typeface="+mn-ea"/>
              <a:cs typeface="+mn-cs"/>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577523" y="4529507"/>
            <a:ext cx="2597983" cy="1940469"/>
          </a:xfrm>
          <a:prstGeom prst="leftArrow">
            <a:avLst/>
          </a:prstGeom>
        </p:spPr>
      </p:pic>
      <p:pic>
        <p:nvPicPr>
          <p:cNvPr id="11" name="Picture 10" descr="pastors – Kevin H. Spear"/>
          <p:cNvPicPr>
            <a:picLocks noChangeAspect="1"/>
          </p:cNvPicPr>
          <p:nvPr/>
        </p:nvPicPr>
        <p:blipFill rotWithShape="1">
          <a:blip r:embed="rId6">
            <a:extLst>
              <a:ext uri="{28A0092B-C50C-407E-A947-70E740481C1C}">
                <a14:useLocalDpi xmlns:a14="http://schemas.microsoft.com/office/drawing/2010/main" val="0"/>
              </a:ext>
            </a:extLst>
          </a:blip>
          <a:srcRect b="18658"/>
          <a:stretch/>
        </p:blipFill>
        <p:spPr>
          <a:xfrm>
            <a:off x="4104772" y="5145131"/>
            <a:ext cx="2456889" cy="1582798"/>
          </a:xfrm>
          <a:prstGeom prst="rect">
            <a:avLst/>
          </a:prstGeom>
        </p:spPr>
      </p:pic>
      <p:sp>
        <p:nvSpPr>
          <p:cNvPr id="4" name="TextBox 3"/>
          <p:cNvSpPr txBox="1"/>
          <p:nvPr/>
        </p:nvSpPr>
        <p:spPr>
          <a:xfrm>
            <a:off x="6561661" y="6252721"/>
            <a:ext cx="165898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Corbel" panose="020B0503020204020204"/>
                <a:ea typeface="+mn-ea"/>
                <a:cs typeface="+mn-cs"/>
              </a:rPr>
              <a:t>moat</a:t>
            </a:r>
            <a:endParaRPr kumimoji="0" lang="en-GB" sz="2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47588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People who built the castles had lots of enemies that they had to keep out.</a:t>
            </a:r>
            <a:endParaRPr lang="en-GB" dirty="0"/>
          </a:p>
        </p:txBody>
      </p:sp>
      <p:sp>
        <p:nvSpPr>
          <p:cNvPr id="3" name="Content Placeholder 2"/>
          <p:cNvSpPr>
            <a:spLocks noGrp="1"/>
          </p:cNvSpPr>
          <p:nvPr>
            <p:ph idx="1"/>
          </p:nvPr>
        </p:nvSpPr>
        <p:spPr>
          <a:xfrm>
            <a:off x="168813" y="2011680"/>
            <a:ext cx="9692640" cy="4206240"/>
          </a:xfrm>
        </p:spPr>
        <p:txBody>
          <a:bodyPr/>
          <a:lstStyle/>
          <a:p>
            <a:r>
              <a:rPr lang="en-GB" dirty="0" smtClean="0"/>
              <a:t>That’s why lots of the features of castles were designed to protect them from enemies and intruders.</a:t>
            </a:r>
          </a:p>
          <a:p>
            <a:r>
              <a:rPr lang="en-GB" dirty="0" smtClean="0"/>
              <a:t>A moat made a castle hard to get in to.  The people who owned the castle lowered the drawbridge so they could get in and out, but them if the enemies came, they raised the drawbridge and the enemies could not get across the moat.</a:t>
            </a:r>
          </a:p>
          <a:p>
            <a:r>
              <a:rPr lang="en-GB" dirty="0" smtClean="0"/>
              <a:t>If they hadn’t been paying attention and the enemies got as far as the drawbridge, they dropped the portcullis – it had very sharp points and would kill anyone stuck underneath it!</a:t>
            </a:r>
          </a:p>
          <a:p>
            <a:r>
              <a:rPr lang="en-GB" dirty="0" smtClean="0"/>
              <a:t>The people who were supposed to be paying attention and looking out for enemies, were the guards. Castles had special features to help them.</a:t>
            </a:r>
            <a:endParaRPr lang="en-GB" dirty="0"/>
          </a:p>
        </p:txBody>
      </p:sp>
      <p:pic>
        <p:nvPicPr>
          <p:cNvPr id="4" name="Picture 3" descr="Free vector graphic: Comic Characters, Legionnaire - F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968" y="3658993"/>
            <a:ext cx="1938045" cy="2987992"/>
          </a:xfrm>
          <a:prstGeom prst="rect">
            <a:avLst/>
          </a:prstGeom>
        </p:spPr>
      </p:pic>
      <p:pic>
        <p:nvPicPr>
          <p:cNvPr id="5" name="Picture 4" descr="FREE IMAGE: Castle Guard | Libreshot Public Domain Phot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2881" y="284176"/>
            <a:ext cx="1680550" cy="1508760"/>
          </a:xfrm>
          <a:prstGeom prst="rect">
            <a:avLst/>
          </a:prstGeom>
        </p:spPr>
      </p:pic>
      <p:sp>
        <p:nvSpPr>
          <p:cNvPr id="6" name="Oval Callout 5"/>
          <p:cNvSpPr/>
          <p:nvPr/>
        </p:nvSpPr>
        <p:spPr>
          <a:xfrm>
            <a:off x="9706708" y="2011680"/>
            <a:ext cx="2298151" cy="1420837"/>
          </a:xfrm>
          <a:prstGeom prst="wedgeEllipseCallout">
            <a:avLst>
              <a:gd name="adj1" fmla="val -12004"/>
              <a:gd name="adj2" fmla="val 6844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srgbClr val="FF0000"/>
                </a:solidFill>
                <a:effectLst/>
                <a:uLnTx/>
                <a:uFillTx/>
                <a:latin typeface="Corbel" panose="020B0503020204020204"/>
                <a:ea typeface="+mn-ea"/>
                <a:cs typeface="+mn-cs"/>
              </a:rPr>
              <a:t>Oopsie</a:t>
            </a:r>
            <a:r>
              <a:rPr kumimoji="0" lang="en-GB" sz="1800" b="0" i="0" u="none" strike="noStrike" kern="1200" cap="none" spc="0" normalizeH="0" baseline="0" noProof="0" dirty="0" smtClean="0">
                <a:ln>
                  <a:noFill/>
                </a:ln>
                <a:solidFill>
                  <a:srgbClr val="FF0000"/>
                </a:solidFill>
                <a:effectLst/>
                <a:uLnTx/>
                <a:uFillTx/>
                <a:latin typeface="Corbel" panose="020B0503020204020204"/>
                <a:ea typeface="+mn-ea"/>
                <a:cs typeface="+mn-cs"/>
              </a:rPr>
              <a:t>! – better waken up and pay attention!</a:t>
            </a:r>
            <a:endParaRPr kumimoji="0" lang="en-GB" sz="1800" b="0" i="0" u="none" strike="noStrike" kern="1200" cap="none" spc="0" normalizeH="0" baseline="0" noProof="0" dirty="0">
              <a:ln>
                <a:noFill/>
              </a:ln>
              <a:solidFill>
                <a:srgbClr val="FF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5948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Ramparts, battlements and ARROW SLIT WINDOWS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77166" y="2685184"/>
            <a:ext cx="4206875" cy="3142172"/>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6954" r="58284"/>
          <a:stretch/>
        </p:blipFill>
        <p:spPr>
          <a:xfrm rot="5400000">
            <a:off x="4439109" y="1316084"/>
            <a:ext cx="2900281" cy="3273930"/>
          </a:xfrm>
          <a:prstGeom prst="rect">
            <a:avLst/>
          </a:prstGeom>
        </p:spPr>
      </p:pic>
      <p:cxnSp>
        <p:nvCxnSpPr>
          <p:cNvPr id="7" name="Straight Arrow Connector 6"/>
          <p:cNvCxnSpPr/>
          <p:nvPr/>
        </p:nvCxnSpPr>
        <p:spPr>
          <a:xfrm>
            <a:off x="6161649" y="2504049"/>
            <a:ext cx="2293034" cy="1688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721969" y="2504049"/>
            <a:ext cx="3179299"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2060"/>
                </a:solidFill>
                <a:effectLst/>
                <a:uLnTx/>
                <a:uFillTx/>
                <a:latin typeface="Corbel" panose="020B0503020204020204"/>
                <a:ea typeface="+mn-ea"/>
                <a:cs typeface="+mn-cs"/>
              </a:rPr>
              <a:t>Ramparts are  walkways behind the up and down bits, (battlements) so the guards could hide behind the high part of the wall and shoot out through the low bits.</a:t>
            </a:r>
            <a:endParaRPr kumimoji="0" lang="en-GB" sz="1800" b="0" i="0" u="none" strike="noStrike" kern="1200" cap="none" spc="0" normalizeH="0" baseline="0" noProof="0" dirty="0">
              <a:ln>
                <a:noFill/>
              </a:ln>
              <a:solidFill>
                <a:srgbClr val="002060"/>
              </a:solidFill>
              <a:effectLst/>
              <a:uLnTx/>
              <a:uFillTx/>
              <a:latin typeface="Corbel" panose="020B0503020204020204"/>
              <a:ea typeface="+mn-ea"/>
              <a:cs typeface="+mn-cs"/>
            </a:endParaRPr>
          </a:p>
        </p:txBody>
      </p:sp>
      <p:cxnSp>
        <p:nvCxnSpPr>
          <p:cNvPr id="10" name="Straight Arrow Connector 9"/>
          <p:cNvCxnSpPr/>
          <p:nvPr/>
        </p:nvCxnSpPr>
        <p:spPr>
          <a:xfrm>
            <a:off x="2842256" y="2631841"/>
            <a:ext cx="1716390" cy="23633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58646" y="4995212"/>
            <a:ext cx="2306388"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2060"/>
                </a:solidFill>
                <a:effectLst/>
                <a:uLnTx/>
                <a:uFillTx/>
                <a:latin typeface="Corbel" panose="020B0503020204020204"/>
                <a:ea typeface="+mn-ea"/>
                <a:cs typeface="+mn-cs"/>
              </a:rPr>
              <a:t>Arrow slit windows  were easy to shoot out of at the enemies but very hard for the enemies to shoot back in through!</a:t>
            </a:r>
            <a:endParaRPr kumimoji="0" lang="en-GB" sz="1800" b="0" i="0" u="none" strike="noStrike" kern="1200" cap="none" spc="0" normalizeH="0" baseline="0" noProof="0" dirty="0">
              <a:ln>
                <a:noFill/>
              </a:ln>
              <a:solidFill>
                <a:srgbClr val="002060"/>
              </a:solidFill>
              <a:effectLst/>
              <a:uLnTx/>
              <a:uFillTx/>
              <a:latin typeface="Corbel" panose="020B0503020204020204"/>
              <a:ea typeface="+mn-ea"/>
              <a:cs typeface="+mn-cs"/>
            </a:endParaRPr>
          </a:p>
        </p:txBody>
      </p:sp>
      <p:pic>
        <p:nvPicPr>
          <p:cNvPr id="13" name="Picture 12" descr="technology - Medieval army vs Legions- who would have th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26215" y="4575474"/>
            <a:ext cx="2222695" cy="1784234"/>
          </a:xfrm>
          <a:prstGeom prst="rect">
            <a:avLst/>
          </a:prstGeom>
        </p:spPr>
      </p:pic>
      <p:pic>
        <p:nvPicPr>
          <p:cNvPr id="14" name="Picture 13" descr="Marksman Shoot Aim · Free vector graphic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9045" y="3942516"/>
            <a:ext cx="1575908" cy="2640264"/>
          </a:xfrm>
          <a:prstGeom prst="rect">
            <a:avLst/>
          </a:prstGeom>
        </p:spPr>
      </p:pic>
    </p:spTree>
    <p:extLst>
      <p:ext uri="{BB962C8B-B14F-4D97-AF65-F5344CB8AC3E}">
        <p14:creationId xmlns:p14="http://schemas.microsoft.com/office/powerpoint/2010/main" val="555070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Castles had thick stone walls to keep out enemies</a:t>
            </a:r>
            <a:endParaRPr lang="en-GB" dirty="0">
              <a:solidFill>
                <a:srgbClr val="002060"/>
              </a:solidFill>
            </a:endParaRPr>
          </a:p>
        </p:txBody>
      </p:sp>
      <p:pic>
        <p:nvPicPr>
          <p:cNvPr id="4" name="Content Placeholder 3" descr="Ballista - Evony Wiki"/>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3212" y="1975816"/>
            <a:ext cx="3489582" cy="2442707"/>
          </a:xfrm>
        </p:spPr>
      </p:pic>
      <p:sp>
        <p:nvSpPr>
          <p:cNvPr id="5" name="TextBox 4"/>
          <p:cNvSpPr txBox="1"/>
          <p:nvPr/>
        </p:nvSpPr>
        <p:spPr>
          <a:xfrm>
            <a:off x="590843" y="4994031"/>
            <a:ext cx="9017391"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rbel" panose="020B0503020204020204"/>
                <a:ea typeface="+mn-ea"/>
                <a:cs typeface="+mn-cs"/>
              </a:rPr>
              <a:t>Listen to some funny facts about castles from Wookie and Podge’s cousin, Fuzzy from America. Click on the link below: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Corbel" panose="020B0503020204020204"/>
                <a:ea typeface="+mn-ea"/>
                <a:cs typeface="+mn-cs"/>
              </a:rPr>
              <a:t>https</a:t>
            </a:r>
            <a:r>
              <a:rPr kumimoji="0" lang="en-GB" sz="2800" b="0" i="0" u="none" strike="noStrike" kern="1200" cap="none" spc="0" normalizeH="0" baseline="0" noProof="0" dirty="0">
                <a:ln>
                  <a:noFill/>
                </a:ln>
                <a:solidFill>
                  <a:srgbClr val="FFFFFF"/>
                </a:solidFill>
                <a:effectLst/>
                <a:uLnTx/>
                <a:uFillTx/>
                <a:latin typeface="Corbel" panose="020B0503020204020204"/>
                <a:ea typeface="+mn-ea"/>
                <a:cs typeface="+mn-cs"/>
              </a:rPr>
              <a:t>://</a:t>
            </a:r>
            <a:r>
              <a:rPr kumimoji="0" lang="en-GB" sz="2800" b="0" i="0" u="none" strike="noStrike" kern="1200" cap="none" spc="0" normalizeH="0" baseline="0" noProof="0" dirty="0">
                <a:ln>
                  <a:noFill/>
                </a:ln>
                <a:solidFill>
                  <a:srgbClr val="FFFFFF"/>
                </a:solidFill>
                <a:effectLst/>
                <a:uLnTx/>
                <a:uFillTx/>
                <a:latin typeface="Corbel" panose="020B0503020204020204"/>
                <a:ea typeface="+mn-ea"/>
                <a:cs typeface="+mn-cs"/>
                <a:hlinkClick r:id="rId3"/>
              </a:rPr>
              <a:t>www.youtube.com/watch?v=hQ8PT-10_ss</a:t>
            </a:r>
            <a:endParaRPr kumimoji="0" lang="en-GB" sz="2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6022" y="1954099"/>
            <a:ext cx="3328549" cy="2486138"/>
          </a:xfrm>
          <a:prstGeom prst="rect">
            <a:avLst/>
          </a:prstGeom>
        </p:spPr>
      </p:pic>
      <p:sp>
        <p:nvSpPr>
          <p:cNvPr id="7" name="Right Arrow 6"/>
          <p:cNvSpPr/>
          <p:nvPr/>
        </p:nvSpPr>
        <p:spPr>
          <a:xfrm>
            <a:off x="3404383" y="1125414"/>
            <a:ext cx="4712676" cy="3736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rbel" panose="020B0503020204020204"/>
                <a:ea typeface="+mn-ea"/>
                <a:cs typeface="+mn-cs"/>
              </a:rPr>
              <a:t>The enemies had all sorts of weapons to try to break down the castle walls like this trebuchet. It took lots of strong men to operate these machines.</a:t>
            </a:r>
            <a:endParaRPr kumimoji="0" lang="en-GB" sz="1800" b="0" i="0" u="none" strike="noStrike" kern="1200" cap="none" spc="0" normalizeH="0" baseline="0" noProof="0" dirty="0">
              <a:ln>
                <a:noFill/>
              </a:ln>
              <a:solidFill>
                <a:srgbClr val="FF0000"/>
              </a:solidFill>
              <a:effectLst/>
              <a:uLnTx/>
              <a:uFillTx/>
              <a:latin typeface="Corbel" panose="020B0503020204020204"/>
              <a:ea typeface="+mn-ea"/>
              <a:cs typeface="+mn-cs"/>
            </a:endParaRPr>
          </a:p>
        </p:txBody>
      </p:sp>
      <p:sp>
        <p:nvSpPr>
          <p:cNvPr id="8" name="Oval Callout 7"/>
          <p:cNvSpPr/>
          <p:nvPr/>
        </p:nvSpPr>
        <p:spPr>
          <a:xfrm>
            <a:off x="9608234" y="4227976"/>
            <a:ext cx="2390713" cy="956603"/>
          </a:xfrm>
          <a:prstGeom prst="wedgeEllipseCallout">
            <a:avLst>
              <a:gd name="adj1" fmla="val -29659"/>
              <a:gd name="adj2" fmla="val 102206"/>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2C2C2C"/>
                </a:solidFill>
                <a:effectLst/>
                <a:uLnTx/>
                <a:uFillTx/>
                <a:latin typeface="Corbel" panose="020B0503020204020204"/>
                <a:ea typeface="+mn-ea"/>
                <a:cs typeface="+mn-cs"/>
              </a:rPr>
              <a:t>No wonder all the castles are ruined!</a:t>
            </a:r>
            <a:endParaRPr kumimoji="0" lang="en-GB" sz="1800" b="1" i="0" u="none" strike="noStrike" kern="1200" cap="none" spc="0" normalizeH="0" baseline="0" noProof="0" dirty="0">
              <a:ln>
                <a:noFill/>
              </a:ln>
              <a:solidFill>
                <a:srgbClr val="2C2C2C"/>
              </a:solidFill>
              <a:effectLst/>
              <a:uLnTx/>
              <a:uFillTx/>
              <a:latin typeface="Corbel" panose="020B0503020204020204"/>
              <a:ea typeface="+mn-ea"/>
              <a:cs typeface="+mn-cs"/>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7653" t="9742" r="4304" b="16260"/>
          <a:stretch/>
        </p:blipFill>
        <p:spPr>
          <a:xfrm rot="5400000">
            <a:off x="8717907" y="5517905"/>
            <a:ext cx="1646552" cy="1033639"/>
          </a:xfrm>
          <a:prstGeom prst="rect">
            <a:avLst/>
          </a:prstGeom>
        </p:spPr>
      </p:pic>
    </p:spTree>
    <p:extLst>
      <p:ext uri="{BB962C8B-B14F-4D97-AF65-F5344CB8AC3E}">
        <p14:creationId xmlns:p14="http://schemas.microsoft.com/office/powerpoint/2010/main" val="289888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674" y="284176"/>
            <a:ext cx="10668325" cy="1508760"/>
          </a:xfrm>
        </p:spPr>
        <p:txBody>
          <a:bodyPr>
            <a:normAutofit fontScale="90000"/>
          </a:bodyPr>
          <a:lstStyle/>
          <a:p>
            <a:r>
              <a:rPr lang="en-GB" dirty="0" smtClean="0"/>
              <a:t>They built the castles on a high hill or clifftop to make them hard to get to, or else surrounded by water.</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90705" y="2055777"/>
            <a:ext cx="3235095" cy="2416336"/>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37711" y="2296406"/>
            <a:ext cx="5136655" cy="383663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919400" y="1287403"/>
            <a:ext cx="4379005" cy="3270738"/>
          </a:xfrm>
          <a:prstGeom prst="rect">
            <a:avLst/>
          </a:prstGeom>
        </p:spPr>
      </p:pic>
      <p:pic>
        <p:nvPicPr>
          <p:cNvPr id="8" name="Picture 7" descr="성 궁전 공상 · Pixabay의 무료 벡터 그래픽"/>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902" y="3873804"/>
            <a:ext cx="4011669" cy="2682804"/>
          </a:xfrm>
          <a:prstGeom prst="rect">
            <a:avLst/>
          </a:prstGeom>
        </p:spPr>
      </p:pic>
      <p:sp>
        <p:nvSpPr>
          <p:cNvPr id="3" name="TextBox 2"/>
          <p:cNvSpPr txBox="1"/>
          <p:nvPr/>
        </p:nvSpPr>
        <p:spPr>
          <a:xfrm>
            <a:off x="346994" y="4881493"/>
            <a:ext cx="5856858"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orbel" panose="020B0503020204020204"/>
                <a:ea typeface="+mn-ea"/>
                <a:cs typeface="+mn-cs"/>
                <a:hlinkClick r:id="rId6"/>
              </a:rPr>
              <a:t>https://www.dkfindout.com/uk/history/castles</a:t>
            </a:r>
            <a:r>
              <a:rPr kumimoji="0" lang="en-GB" sz="2800" b="0" i="0" u="none" strike="noStrike" kern="1200" cap="none" spc="0" normalizeH="0" baseline="0" noProof="0" dirty="0" smtClean="0">
                <a:ln>
                  <a:noFill/>
                </a:ln>
                <a:solidFill>
                  <a:srgbClr val="0070C0"/>
                </a:solidFill>
                <a:effectLst/>
                <a:uLnTx/>
                <a:uFillTx/>
                <a:latin typeface="Corbel" panose="020B0503020204020204"/>
                <a:ea typeface="+mn-ea"/>
                <a:cs typeface="+mn-cs"/>
                <a:hlinkClick r:id="rId6"/>
              </a:rPr>
              <a:t>/</a:t>
            </a:r>
            <a:endParaRPr kumimoji="0" lang="en-GB" sz="2800" b="0" i="0" u="none" strike="noStrike" kern="1200" cap="none" spc="0" normalizeH="0" baseline="0" noProof="0" dirty="0" smtClean="0">
              <a:ln>
                <a:noFill/>
              </a:ln>
              <a:solidFill>
                <a:srgbClr val="0070C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FFFFFF"/>
                </a:solidFill>
                <a:effectLst/>
                <a:uLnTx/>
                <a:uFillTx/>
                <a:latin typeface="Corbel" panose="020B0503020204020204"/>
                <a:ea typeface="+mn-ea"/>
                <a:cs typeface="+mn-cs"/>
              </a:rPr>
              <a:t>Click on the link for some interactive  info about castles and try the quiz for fun.</a:t>
            </a:r>
            <a:endParaRPr kumimoji="0" lang="en-GB" sz="20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49854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otalTime>0</TotalTime>
  <Words>629</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Corbel</vt:lpstr>
      <vt:lpstr>Wingdings</vt:lpstr>
      <vt:lpstr>Banded</vt:lpstr>
      <vt:lpstr>May learning for P2 Castles</vt:lpstr>
      <vt:lpstr>May is the month of Our Lady</vt:lpstr>
      <vt:lpstr>Marley has been visiting castles near us and learning all about them. Ireland has loads of castles and Fermanagh has 10!!</vt:lpstr>
      <vt:lpstr>Castles are not just ordinary houses.</vt:lpstr>
      <vt:lpstr>The People who built the castles had lots of enemies that they had to keep out.</vt:lpstr>
      <vt:lpstr>Ramparts, battlements and ARROW SLIT WINDOWS</vt:lpstr>
      <vt:lpstr>Castles had thick stone walls to keep out enemies</vt:lpstr>
      <vt:lpstr>They built the castles on a high hill or clifftop to make them hard to get to, or else surrounded by water.</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learning for P2 Castles</dc:title>
  <dc:creator>R Mulholland</dc:creator>
  <cp:lastModifiedBy>R Mulholland</cp:lastModifiedBy>
  <cp:revision>1</cp:revision>
  <dcterms:created xsi:type="dcterms:W3CDTF">2020-05-13T11:06:40Z</dcterms:created>
  <dcterms:modified xsi:type="dcterms:W3CDTF">2020-05-13T11:07:20Z</dcterms:modified>
</cp:coreProperties>
</file>