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-6843" y="2059012"/>
            <a:ext cx="12195668" cy="18288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5759" y="2166364"/>
            <a:ext cx="11471565" cy="1739347"/>
          </a:xfrm>
        </p:spPr>
        <p:txBody>
          <a:bodyPr tIns="45720" bIns="45720" anchor="ctr">
            <a:normAutofit/>
          </a:bodyPr>
          <a:lstStyle>
            <a:lvl1pPr algn="ctr">
              <a:lnSpc>
                <a:spcPct val="80000"/>
              </a:lnSpc>
              <a:defRPr sz="6000" spc="15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996250"/>
            <a:ext cx="9144000" cy="1309255"/>
          </a:xfrm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20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5/13/2020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5/13/2020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019312" y="0"/>
            <a:ext cx="27432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60624" y="274638"/>
            <a:ext cx="2402380" cy="58975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199" y="274638"/>
            <a:ext cx="7973291" cy="5897562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422854"/>
            <a:ext cx="2743196" cy="365125"/>
          </a:xfrm>
        </p:spPr>
        <p:txBody>
          <a:bodyPr/>
          <a:lstStyle/>
          <a:p>
            <a:fld id="{96DFF08F-DC6B-4601-B491-B0F83F6DD2DA}" type="datetimeFigureOut">
              <a:rPr lang="en-US" dirty="0"/>
              <a:t>5/13/2020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776135" y="6422854"/>
            <a:ext cx="4279669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3048" y="6422854"/>
            <a:ext cx="879759" cy="365125"/>
          </a:xfrm>
        </p:spPr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5/13/2020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-6843" y="2059012"/>
            <a:ext cx="12195668" cy="18288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191" y="2208879"/>
            <a:ext cx="10515600" cy="1676400"/>
          </a:xfrm>
        </p:spPr>
        <p:txBody>
          <a:bodyPr anchor="ctr">
            <a:noAutofit/>
          </a:bodyPr>
          <a:lstStyle>
            <a:lvl1pPr algn="ctr">
              <a:lnSpc>
                <a:spcPct val="80000"/>
              </a:lnSpc>
              <a:defRPr sz="6000" b="0" spc="150" baseline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3191" y="4010334"/>
            <a:ext cx="10515600" cy="1174639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96DFF08F-DC6B-4601-B491-B0F83F6DD2DA}" type="datetimeFigureOut">
              <a:rPr lang="en-US" dirty="0"/>
              <a:pPr/>
              <a:t>5/13/2020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05344" y="2011680"/>
            <a:ext cx="4754880" cy="4206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30391" y="2011680"/>
            <a:ext cx="4754880" cy="4206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5/13/2020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07008" y="1913470"/>
            <a:ext cx="4754880" cy="743094"/>
          </a:xfrm>
        </p:spPr>
        <p:txBody>
          <a:bodyPr anchor="ctr">
            <a:normAutofit/>
          </a:bodyPr>
          <a:lstStyle>
            <a:lvl1pPr marL="0" indent="0">
              <a:buNone/>
              <a:defRPr sz="21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07008" y="2656566"/>
            <a:ext cx="4754880" cy="35661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31230" y="1913470"/>
            <a:ext cx="4754880" cy="743094"/>
          </a:xfrm>
        </p:spPr>
        <p:txBody>
          <a:bodyPr anchor="ctr">
            <a:normAutofit/>
          </a:bodyPr>
          <a:lstStyle>
            <a:lvl1pPr marL="0" indent="0">
              <a:buNone/>
              <a:defRPr sz="21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31230" y="2656564"/>
            <a:ext cx="4754880" cy="35661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5/13/2020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5/13/2020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5/13/2020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07008" y="2120054"/>
            <a:ext cx="6126480" cy="41148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789023" y="2147486"/>
            <a:ext cx="3200400" cy="3432319"/>
          </a:xfrm>
        </p:spPr>
        <p:txBody>
          <a:bodyPr>
            <a:normAutofit/>
          </a:bodyPr>
          <a:lstStyle>
            <a:lvl1pPr marL="0" indent="0">
              <a:lnSpc>
                <a:spcPct val="95000"/>
              </a:lnSpc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5/13/2020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80160" y="2211494"/>
            <a:ext cx="6126480" cy="3931920"/>
          </a:xfrm>
          <a:solidFill>
            <a:schemeClr val="tx2">
              <a:lumMod val="60000"/>
              <a:lumOff val="40000"/>
            </a:schemeClr>
          </a:solidFill>
        </p:spPr>
        <p:txBody>
          <a:bodyPr tIns="365760" anchor="t"/>
          <a:lstStyle>
            <a:lvl1pPr marL="0" indent="0" algn="ctr">
              <a:buNone/>
              <a:defRPr sz="3200">
                <a:solidFill>
                  <a:schemeClr val="tx1">
                    <a:lumMod val="50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790688" y="2150621"/>
            <a:ext cx="3200400" cy="3429000"/>
          </a:xfrm>
        </p:spPr>
        <p:txBody>
          <a:bodyPr>
            <a:normAutofit/>
          </a:bodyPr>
          <a:lstStyle>
            <a:lvl1pPr marL="0" indent="0">
              <a:lnSpc>
                <a:spcPct val="95000"/>
              </a:lnSpc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5/13/2020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83" y="176109"/>
            <a:ext cx="12188952" cy="164591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02919" y="284176"/>
            <a:ext cx="9784080" cy="15087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02919" y="2011680"/>
            <a:ext cx="9784080" cy="42062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02266" y="6422854"/>
            <a:ext cx="3000894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l">
              <a:defRPr sz="1050">
                <a:solidFill>
                  <a:schemeClr val="tx1"/>
                </a:solidFill>
              </a:defRPr>
            </a:lvl1pPr>
          </a:lstStyle>
          <a:p>
            <a:fld id="{96DFF08F-DC6B-4601-B491-B0F83F6DD2DA}" type="datetimeFigureOut">
              <a:rPr lang="en-US" dirty="0"/>
              <a:pPr/>
              <a:t>5/13/2020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596471" y="6422854"/>
            <a:ext cx="50444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58927" y="6422854"/>
            <a:ext cx="946264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 b="0">
                <a:solidFill>
                  <a:schemeClr val="tx1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000" kern="1200" cap="all" baseline="0">
          <a:solidFill>
            <a:schemeClr val="bg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tx1"/>
        </a:buClr>
        <a:buFont typeface="Wingdings" pitchFamily="2" charset="2"/>
        <a:buChar char="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4114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6400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8686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0972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2846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718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29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18062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b="1" dirty="0" smtClean="0">
                <a:solidFill>
                  <a:srgbClr val="00B050"/>
                </a:solidFill>
              </a:rPr>
              <a:t>Wow! Great work so Far!</a:t>
            </a:r>
            <a:endParaRPr lang="en-GB" b="1" dirty="0">
              <a:solidFill>
                <a:srgbClr val="00B05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GB" sz="3600" dirty="0" smtClean="0">
                <a:solidFill>
                  <a:srgbClr val="FF0000"/>
                </a:solidFill>
                <a:latin typeface="Forte" panose="03060902040502070203" pitchFamily="66" charset="0"/>
              </a:rPr>
              <a:t>Now let’s do some non-fiction writing.</a:t>
            </a:r>
            <a:endParaRPr lang="en-GB" sz="3600" dirty="0">
              <a:solidFill>
                <a:srgbClr val="FF0000"/>
              </a:solidFill>
              <a:latin typeface="Forte" panose="03060902040502070203" pitchFamily="66" charset="0"/>
            </a:endParaRPr>
          </a:p>
        </p:txBody>
      </p:sp>
      <p:pic>
        <p:nvPicPr>
          <p:cNvPr id="6" name="Picture 5" descr="Big Pencil Vector Art image - Free stock photo - Public ...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67260" y="3370487"/>
            <a:ext cx="3006431" cy="3007685"/>
          </a:xfrm>
          <a:prstGeom prst="rect">
            <a:avLst/>
          </a:prstGeom>
        </p:spPr>
      </p:pic>
      <p:pic>
        <p:nvPicPr>
          <p:cNvPr id="7" name="Picture 6" descr="noviembre | 2019 | El blog de primaria del CEIP Guindalera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507" y="1"/>
            <a:ext cx="2442754" cy="24427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26943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95560" y="284176"/>
            <a:ext cx="7079709" cy="1508760"/>
          </a:xfrm>
        </p:spPr>
        <p:txBody>
          <a:bodyPr>
            <a:normAutofit fontScale="90000"/>
          </a:bodyPr>
          <a:lstStyle/>
          <a:p>
            <a:r>
              <a:rPr lang="en-GB" dirty="0" smtClean="0">
                <a:solidFill>
                  <a:srgbClr val="FF0000"/>
                </a:solidFill>
              </a:rPr>
              <a:t>If you want to find out more -</a:t>
            </a:r>
            <a:r>
              <a:rPr lang="en-GB" dirty="0" smtClean="0"/>
              <a:t>Do you remember how to find information?</a:t>
            </a:r>
            <a:endParaRPr lang="en-GB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604807" y="1081050"/>
            <a:ext cx="6297240" cy="4703494"/>
          </a:xfrm>
        </p:spPr>
      </p:pic>
      <p:sp>
        <p:nvSpPr>
          <p:cNvPr id="5" name="TextBox 4"/>
          <p:cNvSpPr txBox="1"/>
          <p:nvPr/>
        </p:nvSpPr>
        <p:spPr>
          <a:xfrm>
            <a:off x="5500468" y="2236763"/>
            <a:ext cx="353099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Look in books about castles.</a:t>
            </a: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Look on the internet.</a:t>
            </a: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Go and visit a castle with a grown-up.</a:t>
            </a:r>
            <a:endParaRPr kumimoji="0" lang="en-GB" sz="3600" b="0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  <p:pic>
        <p:nvPicPr>
          <p:cNvPr id="6" name="Picture 5" descr="Sopa de Relatos » La web de escritura libre » El Reino De ...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31527" y="2513139"/>
            <a:ext cx="3243743" cy="36939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1001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7287" y="284176"/>
            <a:ext cx="8004516" cy="1508760"/>
          </a:xfrm>
        </p:spPr>
        <p:txBody>
          <a:bodyPr/>
          <a:lstStyle/>
          <a:p>
            <a:r>
              <a:rPr lang="en-GB" dirty="0" smtClean="0"/>
              <a:t>Let’s write an information report about castles!</a:t>
            </a:r>
            <a:endParaRPr lang="en-GB" dirty="0"/>
          </a:p>
        </p:txBody>
      </p:sp>
      <p:pic>
        <p:nvPicPr>
          <p:cNvPr id="4" name="Content Placeholder 3" descr="Dunluce Castle | Dunluce Castle in Northern Ireland | Alex ...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6043" y="284176"/>
            <a:ext cx="4102357" cy="2968600"/>
          </a:xfrm>
        </p:spPr>
      </p:pic>
      <p:sp>
        <p:nvSpPr>
          <p:cNvPr id="5" name="TextBox 4"/>
          <p:cNvSpPr txBox="1"/>
          <p:nvPr/>
        </p:nvSpPr>
        <p:spPr>
          <a:xfrm>
            <a:off x="267287" y="1913206"/>
            <a:ext cx="773723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24099">
                    <a:lumMod val="75000"/>
                  </a:srgbClr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I wonder can you finish these sentences?</a:t>
            </a: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srgbClr val="F24099">
                  <a:lumMod val="75000"/>
                </a:srgbClr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40677" y="3770142"/>
            <a:ext cx="2082018" cy="900332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2C2C2C"/>
                </a:solidFill>
                <a:effectLst/>
                <a:uLnTx/>
                <a:uFillTx/>
                <a:latin typeface="SassoonPrimaryInfant" pitchFamily="2" charset="0"/>
                <a:ea typeface="+mn-ea"/>
                <a:cs typeface="Arial" panose="020B0604020202020204" pitchFamily="34" charset="0"/>
              </a:rPr>
              <a:t>Castles</a:t>
            </a:r>
            <a:endParaRPr kumimoji="0" lang="en-GB" sz="3600" b="1" i="0" u="none" strike="noStrike" kern="1200" cap="none" spc="0" normalizeH="0" baseline="0" noProof="0" dirty="0">
              <a:ln>
                <a:noFill/>
              </a:ln>
              <a:solidFill>
                <a:srgbClr val="2C2C2C"/>
              </a:solidFill>
              <a:effectLst/>
              <a:uLnTx/>
              <a:uFillTx/>
              <a:latin typeface="SassoonPrimaryInfant" pitchFamily="2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656450" y="2869810"/>
            <a:ext cx="2082018" cy="900332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2C2C2C"/>
                </a:solidFill>
                <a:effectLst/>
                <a:uLnTx/>
                <a:uFillTx/>
                <a:latin typeface="SassoonPrimaryInfant" pitchFamily="2" charset="0"/>
                <a:ea typeface="+mn-ea"/>
                <a:cs typeface="Arial" panose="020B0604020202020204" pitchFamily="34" charset="0"/>
              </a:rPr>
              <a:t>were</a:t>
            </a:r>
            <a:endParaRPr kumimoji="0" lang="en-GB" sz="3600" b="1" i="0" u="none" strike="noStrike" kern="1200" cap="none" spc="0" normalizeH="0" baseline="0" noProof="0" dirty="0">
              <a:ln>
                <a:noFill/>
              </a:ln>
              <a:solidFill>
                <a:srgbClr val="2C2C2C"/>
              </a:solidFill>
              <a:effectLst/>
              <a:uLnTx/>
              <a:uFillTx/>
              <a:latin typeface="SassoonPrimaryInfant" pitchFamily="2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656450" y="4949484"/>
            <a:ext cx="2082018" cy="900332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2C2C2C"/>
                </a:solidFill>
                <a:effectLst/>
                <a:uLnTx/>
                <a:uFillTx/>
                <a:latin typeface="SassoonPrimaryInfant" pitchFamily="2" charset="0"/>
                <a:ea typeface="+mn-ea"/>
                <a:cs typeface="Arial" panose="020B0604020202020204" pitchFamily="34" charset="0"/>
              </a:rPr>
              <a:t>had</a:t>
            </a:r>
            <a:endParaRPr kumimoji="0" lang="en-GB" sz="3600" b="1" i="0" u="none" strike="noStrike" kern="1200" cap="none" spc="0" normalizeH="0" baseline="0" noProof="0" dirty="0">
              <a:ln>
                <a:noFill/>
              </a:ln>
              <a:solidFill>
                <a:srgbClr val="2C2C2C"/>
              </a:solidFill>
              <a:effectLst/>
              <a:uLnTx/>
              <a:uFillTx/>
              <a:latin typeface="SassoonPrimaryInfant" pitchFamily="2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148775" y="4878582"/>
            <a:ext cx="3460652" cy="75965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t</a:t>
            </a:r>
            <a:r>
              <a:rPr kumimoji="0" lang="en-GB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owers and turrets.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148775" y="5845851"/>
            <a:ext cx="3460652" cy="75965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a</a:t>
            </a:r>
            <a:r>
              <a:rPr kumimoji="0" lang="en-GB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 moat to keep out enemies. 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5148775" y="2688626"/>
            <a:ext cx="3460652" cy="759655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b</a:t>
            </a:r>
            <a:r>
              <a:rPr kumimoji="0" lang="en-GB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uilt hundreds of years ago.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5172223" y="3597593"/>
            <a:ext cx="3460652" cy="759655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m</a:t>
            </a:r>
            <a:r>
              <a:rPr kumimoji="0" lang="en-GB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ade of stone.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8632875" y="4878581"/>
            <a:ext cx="3460652" cy="75965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a</a:t>
            </a:r>
            <a:r>
              <a:rPr kumimoji="0" lang="en-GB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 drawbridge.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8675077" y="5869635"/>
            <a:ext cx="3460652" cy="75965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b</a:t>
            </a:r>
            <a:r>
              <a:rPr kumimoji="0" lang="en-GB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attlements and arrow slit windows..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8675077" y="3597593"/>
            <a:ext cx="3460652" cy="759655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b</a:t>
            </a:r>
            <a:r>
              <a:rPr kumimoji="0" lang="en-GB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uilt on hills or cliffs.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687255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3894" y="284176"/>
            <a:ext cx="11507373" cy="1508760"/>
          </a:xfrm>
        </p:spPr>
        <p:txBody>
          <a:bodyPr/>
          <a:lstStyle/>
          <a:p>
            <a:r>
              <a:rPr lang="en-GB" dirty="0" smtClean="0"/>
              <a:t>Here is a castles </a:t>
            </a:r>
            <a:r>
              <a:rPr lang="en-GB" dirty="0" err="1" smtClean="0"/>
              <a:t>wordwall</a:t>
            </a:r>
            <a:r>
              <a:rPr lang="en-GB" dirty="0" smtClean="0"/>
              <a:t> to help you.</a:t>
            </a:r>
            <a:endParaRPr lang="en-GB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765"/>
          <a:stretch/>
        </p:blipFill>
        <p:spPr>
          <a:xfrm rot="10800000">
            <a:off x="1627321" y="2011363"/>
            <a:ext cx="8818535" cy="4776750"/>
          </a:xfr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53" t="9742" r="4304" b="16260"/>
          <a:stretch/>
        </p:blipFill>
        <p:spPr>
          <a:xfrm rot="5400000">
            <a:off x="10561171" y="562213"/>
            <a:ext cx="1646552" cy="10336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1775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02919" y="284176"/>
            <a:ext cx="7153290" cy="1508760"/>
          </a:xfrm>
        </p:spPr>
        <p:txBody>
          <a:bodyPr/>
          <a:lstStyle/>
          <a:p>
            <a:r>
              <a:rPr lang="en-GB" dirty="0" smtClean="0">
                <a:solidFill>
                  <a:srgbClr val="FF0000"/>
                </a:solidFill>
              </a:rPr>
              <a:t>Here is an example from last year</a:t>
            </a:r>
            <a:endParaRPr lang="en-GB" dirty="0">
              <a:solidFill>
                <a:srgbClr val="FF0000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46" t="9142" r="48056" b="18858"/>
          <a:stretch/>
        </p:blipFill>
        <p:spPr>
          <a:xfrm rot="10800000">
            <a:off x="4815014" y="1270422"/>
            <a:ext cx="3213464" cy="493776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726" t="16508" b="17428"/>
          <a:stretch/>
        </p:blipFill>
        <p:spPr>
          <a:xfrm rot="10800000">
            <a:off x="313601" y="1502545"/>
            <a:ext cx="4261048" cy="5094197"/>
          </a:xfrm>
          <a:prstGeom prst="rect">
            <a:avLst/>
          </a:prstGeom>
        </p:spPr>
      </p:pic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8186742" y="284176"/>
            <a:ext cx="3453829" cy="6155813"/>
          </a:xfrm>
        </p:spPr>
        <p:txBody>
          <a:bodyPr>
            <a:normAutofit fontScale="92500"/>
          </a:bodyPr>
          <a:lstStyle/>
          <a:p>
            <a:r>
              <a:rPr lang="en-GB" b="1" dirty="0" smtClean="0"/>
              <a:t> </a:t>
            </a:r>
            <a:r>
              <a:rPr lang="en-GB" b="1" dirty="0" smtClean="0">
                <a:solidFill>
                  <a:srgbClr val="002060"/>
                </a:solidFill>
              </a:rPr>
              <a:t>We used scissors to cut our page along the top to look like battlements on a castle.</a:t>
            </a:r>
          </a:p>
          <a:p>
            <a:r>
              <a:rPr lang="en-GB" b="1" dirty="0" smtClean="0">
                <a:solidFill>
                  <a:srgbClr val="002060"/>
                </a:solidFill>
              </a:rPr>
              <a:t>We drew a picture of a castle to put beside our writing like in an information book.</a:t>
            </a:r>
          </a:p>
          <a:p>
            <a:r>
              <a:rPr lang="en-GB" b="1" dirty="0" smtClean="0">
                <a:solidFill>
                  <a:srgbClr val="FF0000"/>
                </a:solidFill>
              </a:rPr>
              <a:t>Remember if you need a word, you don’t have to ask a grown-up!</a:t>
            </a:r>
          </a:p>
          <a:p>
            <a:r>
              <a:rPr lang="en-GB" b="1" dirty="0" smtClean="0">
                <a:solidFill>
                  <a:srgbClr val="FF0000"/>
                </a:solidFill>
              </a:rPr>
              <a:t>You can:</a:t>
            </a:r>
          </a:p>
          <a:p>
            <a:r>
              <a:rPr lang="en-GB" b="1" dirty="0" smtClean="0">
                <a:solidFill>
                  <a:srgbClr val="FF0000"/>
                </a:solidFill>
              </a:rPr>
              <a:t>Check the </a:t>
            </a:r>
            <a:r>
              <a:rPr lang="en-GB" b="1" dirty="0" err="1" smtClean="0">
                <a:solidFill>
                  <a:srgbClr val="FF0000"/>
                </a:solidFill>
              </a:rPr>
              <a:t>wordwall</a:t>
            </a:r>
            <a:endParaRPr lang="en-GB" b="1" dirty="0" smtClean="0">
              <a:solidFill>
                <a:srgbClr val="FF0000"/>
              </a:solidFill>
            </a:endParaRPr>
          </a:p>
          <a:p>
            <a:r>
              <a:rPr lang="en-GB" b="1" dirty="0" smtClean="0">
                <a:solidFill>
                  <a:srgbClr val="FF0000"/>
                </a:solidFill>
              </a:rPr>
              <a:t>Check the writing wall</a:t>
            </a:r>
          </a:p>
          <a:p>
            <a:r>
              <a:rPr lang="en-GB" b="1" dirty="0" smtClean="0">
                <a:solidFill>
                  <a:srgbClr val="FF0000"/>
                </a:solidFill>
              </a:rPr>
              <a:t>Sound out a word slowly for yourself</a:t>
            </a:r>
          </a:p>
          <a:p>
            <a:r>
              <a:rPr lang="en-GB" b="1" dirty="0" smtClean="0">
                <a:solidFill>
                  <a:srgbClr val="FF0000"/>
                </a:solidFill>
              </a:rPr>
              <a:t>If you’re still stuck, you can ask a grown-up now</a:t>
            </a:r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10" name="6-Point Star 9"/>
          <p:cNvSpPr/>
          <p:nvPr/>
        </p:nvSpPr>
        <p:spPr>
          <a:xfrm>
            <a:off x="3410175" y="3305909"/>
            <a:ext cx="3215708" cy="3552092"/>
          </a:xfrm>
          <a:prstGeom prst="star6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24099">
                    <a:lumMod val="75000"/>
                  </a:srgbClr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Wow! That is good work! If you want to send a picture of your work to Teacher, she would love to see it.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rgbClr val="F24099">
                  <a:lumMod val="75000"/>
                </a:srgbClr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196565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anded">
  <a:themeElements>
    <a:clrScheme name="Banded">
      <a:dk1>
        <a:srgbClr val="2C2C2C"/>
      </a:dk1>
      <a:lt1>
        <a:srgbClr val="FFFFFF"/>
      </a:lt1>
      <a:dk2>
        <a:srgbClr val="099BDD"/>
      </a:dk2>
      <a:lt2>
        <a:srgbClr val="F2F2F2"/>
      </a:lt2>
      <a:accent1>
        <a:srgbClr val="FFC000"/>
      </a:accent1>
      <a:accent2>
        <a:srgbClr val="A5D028"/>
      </a:accent2>
      <a:accent3>
        <a:srgbClr val="08CC78"/>
      </a:accent3>
      <a:accent4>
        <a:srgbClr val="F24099"/>
      </a:accent4>
      <a:accent5>
        <a:srgbClr val="828288"/>
      </a:accent5>
      <a:accent6>
        <a:srgbClr val="F56617"/>
      </a:accent6>
      <a:hlink>
        <a:srgbClr val="005DBA"/>
      </a:hlink>
      <a:folHlink>
        <a:srgbClr val="6C606A"/>
      </a:folHlink>
    </a:clrScheme>
    <a:fontScheme name="Banded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Banded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120000"/>
                <a:lumMod val="107000"/>
              </a:schemeClr>
            </a:gs>
            <a:gs pos="50000">
              <a:schemeClr val="phClr">
                <a:tint val="70000"/>
                <a:satMod val="124000"/>
                <a:lumMod val="103000"/>
              </a:schemeClr>
            </a:gs>
            <a:gs pos="100000">
              <a:schemeClr val="phClr">
                <a:tint val="85000"/>
                <a:satMod val="12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5000"/>
                <a:shade val="98000"/>
                <a:satMod val="110000"/>
                <a:lumMod val="103000"/>
              </a:schemeClr>
            </a:gs>
            <a:gs pos="50000">
              <a:schemeClr val="phClr">
                <a:shade val="85000"/>
                <a:satMod val="105000"/>
                <a:lumMod val="100000"/>
              </a:schemeClr>
            </a:gs>
            <a:gs pos="100000">
              <a:schemeClr val="phClr">
                <a:shade val="60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5875" dir="5400000" algn="ctr" rotWithShape="0">
              <a:srgbClr val="000000">
                <a:alpha val="68000"/>
              </a:srgbClr>
            </a:outerShdw>
          </a:effectLst>
        </a:effectStyle>
        <a:effectStyle>
          <a:effectLst>
            <a:outerShdw blurRad="88900" dist="2794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/>
              <a:schemeClr val="phClr">
                <a:shade val="91000"/>
                <a:satMod val="105000"/>
              </a:schemeClr>
            </a:duotone>
          </a:blip>
          <a:tile tx="0" ty="0" sx="100000" sy="100000" flip="none" algn="tl"/>
        </a:blip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nded" id="{98DFF888-2449-4D28-977C-6306C017633E}" vid="{9792607F-9579-4224-82FF-9C88C3E1E53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TM03090430[[fn=Banded]]</Template>
  <TotalTime>11</TotalTime>
  <Words>228</Words>
  <Application>Microsoft Office PowerPoint</Application>
  <PresentationFormat>Widescreen</PresentationFormat>
  <Paragraphs>29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1" baseType="lpstr">
      <vt:lpstr>Arial</vt:lpstr>
      <vt:lpstr>Corbel</vt:lpstr>
      <vt:lpstr>Forte</vt:lpstr>
      <vt:lpstr>SassoonPrimaryInfant</vt:lpstr>
      <vt:lpstr>Wingdings</vt:lpstr>
      <vt:lpstr>Banded</vt:lpstr>
      <vt:lpstr>Wow! Great work so Far!</vt:lpstr>
      <vt:lpstr>If you want to find out more -Do you remember how to find information?</vt:lpstr>
      <vt:lpstr>Let’s write an information report about castles!</vt:lpstr>
      <vt:lpstr>Here is a castles wordwall to help you.</vt:lpstr>
      <vt:lpstr>Here is an example from last year</vt:lpstr>
    </vt:vector>
  </TitlesOfParts>
  <Company>C2k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Wow! Great work so Far!</dc:title>
  <dc:creator>R Mulholland</dc:creator>
  <cp:lastModifiedBy>R Mulholland</cp:lastModifiedBy>
  <cp:revision>2</cp:revision>
  <dcterms:created xsi:type="dcterms:W3CDTF">2020-05-13T11:10:00Z</dcterms:created>
  <dcterms:modified xsi:type="dcterms:W3CDTF">2020-05-13T11:21:54Z</dcterms:modified>
</cp:coreProperties>
</file>