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7" r:id="rId2"/>
    <p:sldId id="263" r:id="rId3"/>
    <p:sldId id="264" r:id="rId4"/>
    <p:sldId id="257" r:id="rId5"/>
    <p:sldId id="258" r:id="rId6"/>
    <p:sldId id="259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59" y="284176"/>
            <a:ext cx="7079506" cy="150876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Symmetry</a:t>
            </a:r>
            <a:r>
              <a:rPr lang="en-GB" dirty="0" smtClean="0"/>
              <a:t> </a:t>
            </a:r>
            <a:r>
              <a:rPr lang="en-GB" sz="2200" dirty="0" smtClean="0"/>
              <a:t>– </a:t>
            </a:r>
            <a:r>
              <a:rPr lang="en-GB" sz="2200" dirty="0" smtClean="0">
                <a:solidFill>
                  <a:schemeClr val="accent3">
                    <a:lumMod val="50000"/>
                  </a:schemeClr>
                </a:solidFill>
              </a:rPr>
              <a:t>can you cut out symmetrical shapes to stick on your shields? </a:t>
            </a:r>
            <a:r>
              <a:rPr lang="en-GB" sz="2200" dirty="0" smtClean="0"/>
              <a:t>– fold a page in half and then cut half a shape and open it out! </a:t>
            </a:r>
            <a:r>
              <a:rPr lang="en-GB" sz="2200" dirty="0" smtClean="0">
                <a:solidFill>
                  <a:srgbClr val="FFC000"/>
                </a:solidFill>
              </a:rPr>
              <a:t>Remember doing this in school before?</a:t>
            </a:r>
            <a:endParaRPr lang="en-GB" sz="2200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911" y="1511270"/>
            <a:ext cx="3142172" cy="4206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27869" y="284177"/>
            <a:ext cx="4459057" cy="3330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4"/>
          <a:stretch/>
        </p:blipFill>
        <p:spPr>
          <a:xfrm rot="10800000">
            <a:off x="5263615" y="3480086"/>
            <a:ext cx="4981707" cy="3202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05104" y="4515728"/>
            <a:ext cx="3135931" cy="234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0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accent4">
                    <a:lumMod val="75000"/>
                  </a:schemeClr>
                </a:solidFill>
                <a:latin typeface="Ravie" panose="04040805050809020602" pitchFamily="82" charset="0"/>
              </a:rPr>
              <a:t>Princesses</a:t>
            </a:r>
            <a:endParaRPr lang="en-GB" sz="5400" dirty="0">
              <a:solidFill>
                <a:schemeClr val="accent4">
                  <a:lumMod val="75000"/>
                </a:schemeClr>
              </a:solidFill>
              <a:latin typeface="Ravie" panose="04040805050809020602" pitchFamily="82" charset="0"/>
            </a:endParaRPr>
          </a:p>
        </p:txBody>
      </p:sp>
      <p:pic>
        <p:nvPicPr>
          <p:cNvPr id="4" name="Content Placeholder 3" descr="Coat of arms of Barcelona - Wikipedi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3415">
            <a:off x="9515414" y="53279"/>
            <a:ext cx="2004967" cy="1503725"/>
          </a:xfrm>
        </p:spPr>
      </p:pic>
      <p:pic>
        <p:nvPicPr>
          <p:cNvPr id="5" name="Picture 4" descr="Princess Crown Kingdom · Free vector graphic on Pixaba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897" y="3994335"/>
            <a:ext cx="1330643" cy="2596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34986" r="7077" b="17227"/>
          <a:stretch/>
        </p:blipFill>
        <p:spPr>
          <a:xfrm rot="5400000">
            <a:off x="-1119949" y="3750604"/>
            <a:ext cx="4350198" cy="17726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15532" y="1964353"/>
            <a:ext cx="319900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Dress up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Make up stories using your princess toys.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Stick a feather onto your markers to make them like old-time feather quills and write invitations to balls/ banquets / letters/ diaries/ stories or draw pictures.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70399" y="1848087"/>
            <a:ext cx="4611557" cy="344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9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600" dirty="0" smtClean="0">
                <a:solidFill>
                  <a:srgbClr val="0070C0"/>
                </a:solidFill>
                <a:latin typeface="Ravie" panose="04040805050809020602" pitchFamily="82" charset="0"/>
              </a:rPr>
              <a:t>Knights</a:t>
            </a:r>
            <a:endParaRPr lang="en-GB" sz="6600" dirty="0">
              <a:solidFill>
                <a:srgbClr val="0070C0"/>
              </a:solidFill>
              <a:latin typeface="Ravie" panose="040408050508090206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Make your own armour / swords / shields.</a:t>
            </a:r>
          </a:p>
          <a:p>
            <a:r>
              <a:rPr lang="en-GB" dirty="0" smtClean="0"/>
              <a:t>Have pretend sword fights! – Be careful!</a:t>
            </a:r>
          </a:p>
          <a:p>
            <a:r>
              <a:rPr lang="en-GB" dirty="0" smtClean="0"/>
              <a:t>Make a horse out of a brush</a:t>
            </a:r>
          </a:p>
          <a:p>
            <a:r>
              <a:rPr lang="en-GB" dirty="0" smtClean="0"/>
              <a:t>Get your toy dragons for a battle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7" r="12010" b="9386"/>
          <a:stretch/>
        </p:blipFill>
        <p:spPr>
          <a:xfrm rot="5400000">
            <a:off x="7849078" y="1735237"/>
            <a:ext cx="4895554" cy="2504049"/>
          </a:xfrm>
          <a:prstGeom prst="rect">
            <a:avLst/>
          </a:prstGeom>
        </p:spPr>
      </p:pic>
      <p:pic>
        <p:nvPicPr>
          <p:cNvPr id="5" name="Picture 4" descr="Knight PNG Transparent Images | PNG Al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81" y="3847894"/>
            <a:ext cx="2328491" cy="2765887"/>
          </a:xfrm>
          <a:prstGeom prst="rect">
            <a:avLst/>
          </a:prstGeom>
        </p:spPr>
      </p:pic>
      <p:pic>
        <p:nvPicPr>
          <p:cNvPr id="6" name="Picture 5" descr="File:Knights jousting, lances breaking on shields.jpg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8" y="4304608"/>
            <a:ext cx="3644713" cy="226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4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0494497" cy="150876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C000"/>
                </a:solidFill>
                <a:latin typeface="Kristen ITC" panose="03050502040202030202" pitchFamily="66" charset="0"/>
              </a:rPr>
              <a:t>Fantastic work 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– </a:t>
            </a:r>
            <a:r>
              <a:rPr lang="en-GB" dirty="0" smtClean="0">
                <a:solidFill>
                  <a:srgbClr val="0070C0"/>
                </a:solidFill>
              </a:rPr>
              <a:t>I hope you had fun!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I bet you have loads of ideas for a story now! </a:t>
            </a:r>
            <a:r>
              <a:rPr lang="en-GB" dirty="0" smtClean="0">
                <a:solidFill>
                  <a:srgbClr val="FF0000"/>
                </a:solidFill>
              </a:rPr>
              <a:t>Let’s write some fiction today!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EL AULA HOBBIT: CONTROL INGLÉ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098" y="284176"/>
            <a:ext cx="2239902" cy="2140351"/>
          </a:xfrm>
        </p:spPr>
      </p:pic>
      <p:sp>
        <p:nvSpPr>
          <p:cNvPr id="3" name="TextBox 2"/>
          <p:cNvSpPr txBox="1"/>
          <p:nvPr/>
        </p:nvSpPr>
        <p:spPr>
          <a:xfrm>
            <a:off x="209006" y="1998617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Remember how we use our writing wall in school to help us organise our ideas?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 t="4382" b="9549"/>
          <a:stretch/>
        </p:blipFill>
        <p:spPr>
          <a:xfrm rot="10800000">
            <a:off x="209006" y="2985035"/>
            <a:ext cx="5588024" cy="3592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20588" b="9027"/>
          <a:stretch/>
        </p:blipFill>
        <p:spPr>
          <a:xfrm rot="5400000">
            <a:off x="5446458" y="4226781"/>
            <a:ext cx="2990020" cy="1737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" t="11152" r="3226" b="12598"/>
          <a:stretch/>
        </p:blipFill>
        <p:spPr>
          <a:xfrm rot="5400000">
            <a:off x="9522907" y="4252218"/>
            <a:ext cx="3004285" cy="1907179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9209315" y="2424527"/>
            <a:ext cx="1972491" cy="1275586"/>
          </a:xfrm>
          <a:prstGeom prst="wedgeRectCallout">
            <a:avLst>
              <a:gd name="adj1" fmla="val -2952"/>
              <a:gd name="adj2" fmla="val 75813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… and make a story about a castle.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7064851" y="2440663"/>
            <a:ext cx="1972491" cy="1275586"/>
          </a:xfrm>
          <a:prstGeom prst="wedgeRectCallout">
            <a:avLst>
              <a:gd name="adj1" fmla="val -28118"/>
              <a:gd name="adj2" fmla="val 8400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Let’s work through it together…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99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2" t="18234" r="21436" b="23544"/>
          <a:stretch/>
        </p:blipFill>
        <p:spPr>
          <a:xfrm rot="5400000">
            <a:off x="-246187" y="2525153"/>
            <a:ext cx="4009295" cy="298235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67285" y="281354"/>
            <a:ext cx="10719714" cy="5936566"/>
          </a:xfrm>
        </p:spPr>
        <p:txBody>
          <a:bodyPr>
            <a:normAutofit/>
          </a:bodyPr>
          <a:lstStyle/>
          <a:p>
            <a:r>
              <a:rPr lang="en-GB" sz="6000" b="1" dirty="0" smtClean="0">
                <a:solidFill>
                  <a:schemeClr val="bg1"/>
                </a:solidFill>
                <a:latin typeface="SassoonPrimaryInfant" pitchFamily="2" charset="0"/>
              </a:rPr>
              <a:t>When</a:t>
            </a:r>
            <a:r>
              <a:rPr lang="en-GB" sz="6000" dirty="0" smtClean="0">
                <a:solidFill>
                  <a:schemeClr val="bg1"/>
                </a:solidFill>
                <a:latin typeface="SassoonPrimaryInfant" pitchFamily="2" charset="0"/>
              </a:rPr>
              <a:t> </a:t>
            </a:r>
            <a:r>
              <a:rPr lang="en-GB" sz="6000" dirty="0" smtClean="0">
                <a:solidFill>
                  <a:srgbClr val="0070C0"/>
                </a:solidFill>
                <a:latin typeface="SassoonPrimaryInfant" pitchFamily="2" charset="0"/>
              </a:rPr>
              <a:t>did your story happen?</a:t>
            </a:r>
          </a:p>
          <a:p>
            <a:r>
              <a:rPr lang="en-GB" sz="4800" dirty="0" smtClean="0">
                <a:solidFill>
                  <a:schemeClr val="accent4">
                    <a:lumMod val="75000"/>
                  </a:schemeClr>
                </a:solidFill>
                <a:latin typeface="SassoonPrimaryInfant" pitchFamily="2" charset="0"/>
              </a:rPr>
              <a:t>(This is how your story will begin.)</a:t>
            </a:r>
            <a:endParaRPr lang="en-GB" sz="4800" dirty="0">
              <a:solidFill>
                <a:schemeClr val="accent4">
                  <a:lumMod val="75000"/>
                </a:schemeClr>
              </a:solidFill>
              <a:latin typeface="SassoonPrimaryInfant" pitchFamily="2" charset="0"/>
            </a:endParaRPr>
          </a:p>
        </p:txBody>
      </p:sp>
      <p:sp>
        <p:nvSpPr>
          <p:cNvPr id="9" name="Vertical Scroll 8"/>
          <p:cNvSpPr/>
          <p:nvPr/>
        </p:nvSpPr>
        <p:spPr>
          <a:xfrm>
            <a:off x="9861452" y="548640"/>
            <a:ext cx="2110154" cy="2630658"/>
          </a:xfrm>
          <a:prstGeom prst="vertic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SassoonPrimaryInfant" pitchFamily="2" charset="0"/>
                <a:ea typeface="+mn-ea"/>
                <a:cs typeface="+mn-cs"/>
              </a:rPr>
              <a:t>Try to think of your own ideas and then click to see what Wookie and Podge thought of.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2F2F2">
                  <a:lumMod val="10000"/>
                </a:srgbClr>
              </a:solidFill>
              <a:effectLst/>
              <a:uLnTx/>
              <a:uFillTx/>
              <a:latin typeface="SassoonPrimaryInfant" pitchFamily="2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" t="15216" r="59968" b="-3203"/>
          <a:stretch/>
        </p:blipFill>
        <p:spPr>
          <a:xfrm rot="5400000">
            <a:off x="4705707" y="983665"/>
            <a:ext cx="3866439" cy="620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3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352" y="267286"/>
            <a:ext cx="10705647" cy="5950634"/>
          </a:xfrm>
        </p:spPr>
        <p:txBody>
          <a:bodyPr>
            <a:normAutofit/>
          </a:bodyPr>
          <a:lstStyle/>
          <a:p>
            <a:r>
              <a:rPr lang="en-GB" sz="6000" b="1" dirty="0" smtClean="0">
                <a:solidFill>
                  <a:schemeClr val="bg1"/>
                </a:solidFill>
                <a:latin typeface="SassoonPrimaryInfant" pitchFamily="2" charset="0"/>
              </a:rPr>
              <a:t>Where</a:t>
            </a:r>
            <a:r>
              <a:rPr lang="en-GB" sz="6000" dirty="0" smtClean="0">
                <a:solidFill>
                  <a:schemeClr val="bg1"/>
                </a:solidFill>
                <a:latin typeface="SassoonPrimaryInfant" pitchFamily="2" charset="0"/>
              </a:rPr>
              <a:t> </a:t>
            </a:r>
            <a:r>
              <a:rPr lang="en-GB" sz="6000" dirty="0" smtClean="0">
                <a:solidFill>
                  <a:srgbClr val="0070C0"/>
                </a:solidFill>
                <a:latin typeface="SassoonPrimaryInfant" pitchFamily="2" charset="0"/>
              </a:rPr>
              <a:t>did your story happen?</a:t>
            </a:r>
          </a:p>
          <a:p>
            <a:r>
              <a:rPr lang="en-GB" sz="4800" dirty="0" smtClean="0">
                <a:solidFill>
                  <a:schemeClr val="accent4">
                    <a:lumMod val="75000"/>
                  </a:schemeClr>
                </a:solidFill>
                <a:latin typeface="SassoonPrimaryInfant" pitchFamily="2" charset="0"/>
              </a:rPr>
              <a:t>(this is the setting.)</a:t>
            </a:r>
            <a:endParaRPr lang="en-GB" sz="4800" dirty="0">
              <a:solidFill>
                <a:schemeClr val="accent4">
                  <a:lumMod val="75000"/>
                </a:schemeClr>
              </a:solidFill>
              <a:latin typeface="SassoonPrimaryInfant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1" t="25384" r="24142" b="21220"/>
          <a:stretch/>
        </p:blipFill>
        <p:spPr>
          <a:xfrm rot="5400000">
            <a:off x="-207559" y="2627200"/>
            <a:ext cx="3960175" cy="2982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 r="58154"/>
          <a:stretch/>
        </p:blipFill>
        <p:spPr>
          <a:xfrm rot="5400000">
            <a:off x="5721027" y="852429"/>
            <a:ext cx="4206241" cy="677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8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826" y="253219"/>
            <a:ext cx="10607173" cy="5964702"/>
          </a:xfrm>
        </p:spPr>
        <p:txBody>
          <a:bodyPr>
            <a:normAutofit/>
          </a:bodyPr>
          <a:lstStyle/>
          <a:p>
            <a:r>
              <a:rPr lang="en-GB" sz="6000" b="1" dirty="0" smtClean="0">
                <a:solidFill>
                  <a:schemeClr val="bg1"/>
                </a:solidFill>
                <a:latin typeface="SassoonPrimaryInfant" pitchFamily="2" charset="0"/>
              </a:rPr>
              <a:t>Who</a:t>
            </a:r>
            <a:r>
              <a:rPr lang="en-GB" sz="6000" dirty="0" smtClean="0">
                <a:solidFill>
                  <a:schemeClr val="bg1"/>
                </a:solidFill>
                <a:latin typeface="SassoonPrimaryInfant" pitchFamily="2" charset="0"/>
              </a:rPr>
              <a:t> </a:t>
            </a:r>
            <a:r>
              <a:rPr lang="en-GB" sz="6000" dirty="0" smtClean="0">
                <a:solidFill>
                  <a:srgbClr val="0070C0"/>
                </a:solidFill>
                <a:latin typeface="SassoonPrimaryInfant" pitchFamily="2" charset="0"/>
              </a:rPr>
              <a:t>is your story about?</a:t>
            </a:r>
          </a:p>
          <a:p>
            <a:r>
              <a:rPr lang="en-GB" sz="4800" dirty="0" smtClean="0">
                <a:solidFill>
                  <a:schemeClr val="accent4">
                    <a:lumMod val="75000"/>
                  </a:schemeClr>
                </a:solidFill>
                <a:latin typeface="SassoonPrimaryInfant" pitchFamily="2" charset="0"/>
              </a:rPr>
              <a:t>(who are the characters?)</a:t>
            </a:r>
            <a:endParaRPr lang="en-GB" sz="4800" dirty="0">
              <a:solidFill>
                <a:schemeClr val="accent4">
                  <a:lumMod val="75000"/>
                </a:schemeClr>
              </a:solidFill>
              <a:latin typeface="SassoonPrimaryInfant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6" t="17128" r="8275" b="1642"/>
          <a:stretch/>
        </p:blipFill>
        <p:spPr>
          <a:xfrm rot="10800000">
            <a:off x="379826" y="2096087"/>
            <a:ext cx="5800628" cy="453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0" t="10756" r="3219" b="17040"/>
          <a:stretch/>
        </p:blipFill>
        <p:spPr>
          <a:xfrm rot="10800000">
            <a:off x="7291672" y="2982351"/>
            <a:ext cx="4520584" cy="3756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9" t="13373" r="6632" b="7842"/>
          <a:stretch/>
        </p:blipFill>
        <p:spPr>
          <a:xfrm rot="5400000">
            <a:off x="9076556" y="668215"/>
            <a:ext cx="3497069" cy="254625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526215" y="1575583"/>
            <a:ext cx="1885071" cy="143490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Describing words tell you what characters are like.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3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393896"/>
            <a:ext cx="11704320" cy="4206240"/>
          </a:xfrm>
        </p:spPr>
        <p:txBody>
          <a:bodyPr>
            <a:normAutofit/>
          </a:bodyPr>
          <a:lstStyle/>
          <a:p>
            <a:r>
              <a:rPr lang="en-GB" sz="6000" b="1" dirty="0" smtClean="0">
                <a:solidFill>
                  <a:schemeClr val="bg1"/>
                </a:solidFill>
                <a:latin typeface="SassoonPrimaryInfant" pitchFamily="2" charset="0"/>
              </a:rPr>
              <a:t>What</a:t>
            </a:r>
            <a:r>
              <a:rPr lang="en-GB" sz="6000" dirty="0" smtClean="0">
                <a:solidFill>
                  <a:schemeClr val="bg1"/>
                </a:solidFill>
                <a:latin typeface="SassoonPrimaryInfant" pitchFamily="2" charset="0"/>
              </a:rPr>
              <a:t> events happen in your story?</a:t>
            </a:r>
            <a:endParaRPr lang="en-GB" sz="6000" dirty="0">
              <a:solidFill>
                <a:schemeClr val="bg1"/>
              </a:solidFill>
              <a:latin typeface="SassoonPrimaryInfant" pitchFamily="2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1" t="20153" r="8025"/>
          <a:stretch/>
        </p:blipFill>
        <p:spPr>
          <a:xfrm rot="5400000">
            <a:off x="-133573" y="2477997"/>
            <a:ext cx="3868614" cy="2935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8" t="21179" r="5725" b="5180"/>
          <a:stretch/>
        </p:blipFill>
        <p:spPr>
          <a:xfrm rot="10800000">
            <a:off x="3268725" y="2203541"/>
            <a:ext cx="4628391" cy="4112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1" t="7076" r="1839" b="7590"/>
          <a:stretch/>
        </p:blipFill>
        <p:spPr>
          <a:xfrm rot="10800000">
            <a:off x="8046979" y="2142779"/>
            <a:ext cx="3990083" cy="423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2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7200" dirty="0" smtClean="0">
                <a:solidFill>
                  <a:srgbClr val="FF0000"/>
                </a:solidFill>
                <a:latin typeface="Castellar" panose="020A0402060406010301" pitchFamily="18" charset="0"/>
              </a:rPr>
              <a:t>My Castle Story</a:t>
            </a:r>
            <a:endParaRPr lang="en-GB" sz="7200" dirty="0">
              <a:solidFill>
                <a:srgbClr val="FF0000"/>
              </a:solidFill>
              <a:latin typeface="Castellar" panose="020A0402060406010301" pitchFamily="18" charset="0"/>
            </a:endParaRPr>
          </a:p>
        </p:txBody>
      </p:sp>
      <p:pic>
        <p:nvPicPr>
          <p:cNvPr id="4" name="Content Placeholder 3" descr="Castle | Free Stock Photo | Illustration of a cartoon ..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217" y="346786"/>
            <a:ext cx="933389" cy="933389"/>
          </a:xfrm>
        </p:spPr>
      </p:pic>
      <p:pic>
        <p:nvPicPr>
          <p:cNvPr id="5" name="Picture 4" descr="Landscape Castle Mountains · Free image on Pixaba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47" y="3564611"/>
            <a:ext cx="3886396" cy="2957934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379828" y="1441244"/>
            <a:ext cx="2841674" cy="1780258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Now put it all together to make a story.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0474" y="2590378"/>
            <a:ext cx="4854138" cy="3625621"/>
          </a:xfrm>
          <a:prstGeom prst="rect">
            <a:avLst/>
          </a:prstGeom>
        </p:spPr>
      </p:pic>
      <p:sp>
        <p:nvSpPr>
          <p:cNvPr id="8" name="Horizontal Scroll 7"/>
          <p:cNvSpPr/>
          <p:nvPr/>
        </p:nvSpPr>
        <p:spPr>
          <a:xfrm>
            <a:off x="8604499" y="1575959"/>
            <a:ext cx="2827607" cy="2988070"/>
          </a:xfrm>
          <a:prstGeom prst="horizontalScroll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Then read back over your story and check: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Do all your sentences start with a capital letter and end with a full stop?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12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2</TotalTime>
  <Words>264</Words>
  <Application>Microsoft Office PowerPoint</Application>
  <PresentationFormat>Widescreen</PresentationFormat>
  <Paragraphs>27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Castellar</vt:lpstr>
      <vt:lpstr>Corbel</vt:lpstr>
      <vt:lpstr>Kristen ITC</vt:lpstr>
      <vt:lpstr>Ravie</vt:lpstr>
      <vt:lpstr>SassoonPrimaryInfant</vt:lpstr>
      <vt:lpstr>Wingdings</vt:lpstr>
      <vt:lpstr>Banded</vt:lpstr>
      <vt:lpstr>Symmetry – can you cut out symmetrical shapes to stick on your shields? – fold a page in half and then cut half a shape and open it out! Remember doing this in school before?</vt:lpstr>
      <vt:lpstr>Princesses</vt:lpstr>
      <vt:lpstr>Knights</vt:lpstr>
      <vt:lpstr>Fantastic work – I hope you had fun! I bet you have loads of ideas for a story now! Let’s write some fiction today!</vt:lpstr>
      <vt:lpstr>PowerPoint Presentation</vt:lpstr>
      <vt:lpstr>PowerPoint Presentation</vt:lpstr>
      <vt:lpstr>PowerPoint Presentation</vt:lpstr>
      <vt:lpstr>PowerPoint Presentation</vt:lpstr>
      <vt:lpstr>My Castle Story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Fantastic work – I hope you had fun! I bet you have loads of ideas for a story now! Let’s write some fiction today!</dc:title>
  <dc:creator>R Mulholland</dc:creator>
  <cp:lastModifiedBy>R Mulholland</cp:lastModifiedBy>
  <cp:revision>4</cp:revision>
  <dcterms:created xsi:type="dcterms:W3CDTF">2020-05-13T11:23:50Z</dcterms:created>
  <dcterms:modified xsi:type="dcterms:W3CDTF">2020-05-13T11:46:08Z</dcterms:modified>
</cp:coreProperties>
</file>