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eano.com/posts/beano-makes-marshmallow-catapult" TargetMode="External"/><Relationship Id="rId4" Type="http://schemas.openxmlformats.org/officeDocument/2006/relationships/hyperlink" Target="https://www.beano.com/posts/beano-makes-pencil-catapul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youtube.com/watch?v=lD9tjBUiXs0" TargetMode="External"/><Relationship Id="rId7" Type="http://schemas.openxmlformats.org/officeDocument/2006/relationships/hyperlink" Target="https://www.youtube.com/watch?v=t8U_zZ-rW1E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OvbWuiYn-Uk" TargetMode="External"/><Relationship Id="rId11" Type="http://schemas.openxmlformats.org/officeDocument/2006/relationships/image" Target="../media/image18.png"/><Relationship Id="rId5" Type="http://schemas.openxmlformats.org/officeDocument/2006/relationships/hyperlink" Target="https://www.youtube.com/watch?v=jZi-6_-Uhwc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s://www.youtube.com/watch?v=UD_RUVLPvTY" TargetMode="External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Well done! </a:t>
            </a:r>
            <a:r>
              <a:rPr lang="en-GB" dirty="0"/>
              <a:t> </a:t>
            </a:r>
            <a:r>
              <a:rPr lang="en-GB" dirty="0" smtClean="0"/>
              <a:t>You are doing great work!</a:t>
            </a:r>
            <a:endParaRPr lang="en-GB" dirty="0"/>
          </a:p>
        </p:txBody>
      </p:sp>
      <p:pic>
        <p:nvPicPr>
          <p:cNvPr id="6" name="Content Placeholder 5" descr="Blog: The 'Well Done' Pill — People Matter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0" y="284176"/>
            <a:ext cx="2499360" cy="1508760"/>
          </a:xfrm>
        </p:spPr>
      </p:pic>
      <p:pic>
        <p:nvPicPr>
          <p:cNvPr id="7" name="Picture 6" descr="Smile Smiley Wink · Free image on Pixab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56" y="937517"/>
            <a:ext cx="2674924" cy="17108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3641" y="5579571"/>
            <a:ext cx="10393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4"/>
              </a:rPr>
              <a:t>https://www.beano.com/posts/beano-makes-pencil-catapult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632" y="4175513"/>
            <a:ext cx="102496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5"/>
              </a:rPr>
              <a:t>https://www.beano.com/posts/beano-makes-marshmallow-catapult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0166" y="2337399"/>
            <a:ext cx="1152144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How about some fun science?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Click on the links below to see how to make some cool weapons. These are a lot like the ones that would have been used to attack castles – just a bit smaller and safer!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43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8000" dirty="0" smtClean="0">
                <a:solidFill>
                  <a:schemeClr val="bg2">
                    <a:lumMod val="75000"/>
                  </a:schemeClr>
                </a:solidFill>
                <a:latin typeface="Ravie" panose="04040805050809020602" pitchFamily="82" charset="0"/>
              </a:rPr>
              <a:t>weapons</a:t>
            </a:r>
            <a:endParaRPr lang="en-GB" sz="8000" dirty="0">
              <a:solidFill>
                <a:schemeClr val="bg2">
                  <a:lumMod val="75000"/>
                </a:schemeClr>
              </a:solidFill>
              <a:latin typeface="Ravie" panose="040408050508090206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28466" y="816528"/>
            <a:ext cx="4206875" cy="31421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08824" y="1792936"/>
            <a:ext cx="5106708" cy="3814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9528" y="1553707"/>
            <a:ext cx="4252935" cy="3176575"/>
          </a:xfrm>
          <a:prstGeom prst="rect">
            <a:avLst/>
          </a:prstGeom>
        </p:spPr>
      </p:pic>
      <p:pic>
        <p:nvPicPr>
          <p:cNvPr id="8" name="Picture 7" descr="midevil 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450" y="4425660"/>
            <a:ext cx="3788734" cy="284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1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45" y="284176"/>
            <a:ext cx="8060787" cy="1508760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accent4">
                    <a:lumMod val="50000"/>
                  </a:schemeClr>
                </a:solidFill>
                <a:latin typeface="Forte" panose="03060902040502070203" pitchFamily="66" charset="0"/>
              </a:rPr>
              <a:t>What about some Art?</a:t>
            </a:r>
            <a:endParaRPr lang="en-GB" sz="5400" dirty="0">
              <a:solidFill>
                <a:schemeClr val="accent4">
                  <a:lumMod val="5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4" name="Content Placeholder 3" descr="Spaces Between The Gaps: Creative Cauldron - Paul Kle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37" y="2109836"/>
            <a:ext cx="5133813" cy="4206875"/>
          </a:xfrm>
        </p:spPr>
      </p:pic>
      <p:sp>
        <p:nvSpPr>
          <p:cNvPr id="5" name="TextBox 4"/>
          <p:cNvSpPr txBox="1"/>
          <p:nvPr/>
        </p:nvSpPr>
        <p:spPr>
          <a:xfrm>
            <a:off x="5824026" y="2109836"/>
            <a:ext cx="59365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This is by Paul Klee.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It is called, </a:t>
            </a:r>
            <a:r>
              <a:rPr kumimoji="0" lang="en-GB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Castle and the Sun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Can you see the castle and the sun?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What shapes can you see?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Can you do some art like this? It can be 2D or 3D.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Have a look at the next page for some work from last year’s P2s.</a:t>
            </a:r>
          </a:p>
        </p:txBody>
      </p:sp>
    </p:spTree>
    <p:extLst>
      <p:ext uri="{BB962C8B-B14F-4D97-AF65-F5344CB8AC3E}">
        <p14:creationId xmlns:p14="http://schemas.microsoft.com/office/powerpoint/2010/main" val="211303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0251" y="116179"/>
            <a:ext cx="5156189" cy="385122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06264" y="667425"/>
            <a:ext cx="3680122" cy="2748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67028" y="833359"/>
            <a:ext cx="4339885" cy="32415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05650" y="3708459"/>
            <a:ext cx="5022423" cy="2989385"/>
          </a:xfrm>
          <a:prstGeom prst="rect">
            <a:avLst/>
          </a:prstGeom>
        </p:spPr>
      </p:pic>
      <p:sp>
        <p:nvSpPr>
          <p:cNvPr id="9" name="Flowchart: Sequential Access Storage 8"/>
          <p:cNvSpPr/>
          <p:nvPr/>
        </p:nvSpPr>
        <p:spPr>
          <a:xfrm>
            <a:off x="320250" y="4121834"/>
            <a:ext cx="2732439" cy="2293034"/>
          </a:xfrm>
          <a:prstGeom prst="flowChartMagneticTap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If you want to, you can send Teacher a picture of your work by phone or email.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0" name="Picture 9" descr="GreatJob | Italian Language Advisory Council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271" y="5273491"/>
            <a:ext cx="1790846" cy="122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869" y="208837"/>
            <a:ext cx="10284473" cy="189971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                    </a:t>
            </a:r>
            <a:r>
              <a:rPr lang="en-GB" sz="6000" dirty="0" smtClean="0">
                <a:latin typeface="Forte" panose="03060902040502070203" pitchFamily="66" charset="0"/>
              </a:rPr>
              <a:t>Number bonds to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200" dirty="0" smtClean="0">
                <a:solidFill>
                  <a:srgbClr val="FF0000"/>
                </a:solidFill>
              </a:rPr>
              <a:t>these are super important!</a:t>
            </a:r>
            <a:br>
              <a:rPr lang="en-GB" sz="3200" dirty="0" smtClean="0">
                <a:solidFill>
                  <a:srgbClr val="FF0000"/>
                </a:solidFill>
              </a:rPr>
            </a:br>
            <a:r>
              <a:rPr lang="en-GB" sz="3200" dirty="0" smtClean="0">
                <a:solidFill>
                  <a:schemeClr val="accent3">
                    <a:lumMod val="50000"/>
                  </a:schemeClr>
                </a:solidFill>
              </a:rPr>
              <a:t>Here are some songs and dances to help you remember them.</a:t>
            </a:r>
            <a:endParaRPr lang="en-GB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Content Placeholder 3" descr="La 10 — Wikipédi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978" y="133203"/>
            <a:ext cx="2613505" cy="1933994"/>
          </a:xfrm>
        </p:spPr>
      </p:pic>
      <p:sp>
        <p:nvSpPr>
          <p:cNvPr id="5" name="Rectangle 4"/>
          <p:cNvSpPr/>
          <p:nvPr/>
        </p:nvSpPr>
        <p:spPr>
          <a:xfrm>
            <a:off x="3688706" y="3244334"/>
            <a:ext cx="7370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3"/>
              </a:rPr>
              <a:t>https://www.youtube.com/watch?v=lD9tjBUiXs0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330" y="4046192"/>
            <a:ext cx="7867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4"/>
              </a:rPr>
              <a:t>https://www.youtube.com/watch?v=UD_RUVLPvTY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56392" y="2328666"/>
            <a:ext cx="73933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5"/>
              </a:rPr>
              <a:t>https://www.youtube.com/watch?v=jZi-6_-Uhwc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26834" y="4848050"/>
            <a:ext cx="769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6"/>
              </a:rPr>
              <a:t>https://www.youtube.com/watch?v=OvbWuiYn-Uk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3168" y="5791551"/>
            <a:ext cx="75792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7"/>
              </a:rPr>
              <a:t>https://www.youtube.com/watch?v=t8U_zZ-rW1E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0" name="Picture 9" descr="Número 10 Diez · Gráficos vectoriales gratis en Pixab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49" y="2966950"/>
            <a:ext cx="1202081" cy="924100"/>
          </a:xfrm>
          <a:prstGeom prst="rect">
            <a:avLst/>
          </a:prstGeom>
        </p:spPr>
      </p:pic>
      <p:pic>
        <p:nvPicPr>
          <p:cNvPr id="11" name="Picture 10" descr="Reflections From the Fence: Tuesday's Tip(s), Top Ten - My ..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683" y="5591389"/>
            <a:ext cx="1110996" cy="923544"/>
          </a:xfrm>
          <a:prstGeom prst="rect">
            <a:avLst/>
          </a:prstGeom>
        </p:spPr>
      </p:pic>
      <p:pic>
        <p:nvPicPr>
          <p:cNvPr id="12" name="Picture 11" descr="Freeway 10 (Taiwan) - Wikipedi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731" y="1944993"/>
            <a:ext cx="1495764" cy="1506009"/>
          </a:xfrm>
          <a:prstGeom prst="rect">
            <a:avLst/>
          </a:prstGeom>
        </p:spPr>
      </p:pic>
      <p:pic>
        <p:nvPicPr>
          <p:cNvPr id="13" name="Picture 12" descr="Vector gratis: Número, 10, Diez, Redondeado - Imagen ..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69" y="5435181"/>
            <a:ext cx="1021494" cy="107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8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7200" dirty="0" smtClean="0">
                <a:solidFill>
                  <a:srgbClr val="FF0000"/>
                </a:solidFill>
                <a:latin typeface="Forte" panose="03060902040502070203" pitchFamily="66" charset="0"/>
              </a:rPr>
              <a:t>Amazing Work!</a:t>
            </a:r>
            <a:endParaRPr lang="en-GB" sz="7200" dirty="0">
              <a:solidFill>
                <a:srgbClr val="FF0000"/>
              </a:solidFill>
              <a:latin typeface="Forte" panose="03060902040502070203" pitchFamily="66" charset="0"/>
            </a:endParaRPr>
          </a:p>
        </p:txBody>
      </p:sp>
      <p:pic>
        <p:nvPicPr>
          <p:cNvPr id="4" name="Content Placeholder 3" descr="eko koza « Made by me..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89" y="391015"/>
            <a:ext cx="2499360" cy="180441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6998" y="2598845"/>
            <a:ext cx="4088558" cy="2809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0884" y="1911287"/>
            <a:ext cx="3644534" cy="2722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6" t="5711" r="8571" b="24414"/>
          <a:stretch/>
        </p:blipFill>
        <p:spPr>
          <a:xfrm rot="16200000">
            <a:off x="2842789" y="2266523"/>
            <a:ext cx="4193176" cy="3579225"/>
          </a:xfrm>
          <a:prstGeom prst="rect">
            <a:avLst/>
          </a:prstGeom>
        </p:spPr>
      </p:pic>
      <p:pic>
        <p:nvPicPr>
          <p:cNvPr id="5" name="Picture 4" descr="Clipart - Super Awesome bad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9" y="4532810"/>
            <a:ext cx="2087399" cy="2078701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3304902" y="1345475"/>
            <a:ext cx="2279155" cy="1397726"/>
          </a:xfrm>
          <a:prstGeom prst="wedgeEllipseCallout">
            <a:avLst>
              <a:gd name="adj1" fmla="val 19901"/>
              <a:gd name="adj2" fmla="val 9361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Bye everyone, Miss you all. Thank you for working hard.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ssoonPrimaryInfant" pitchFamily="2" charset="0"/>
              <a:ea typeface="+mn-ea"/>
              <a:cs typeface="+mn-cs"/>
            </a:endParaRPr>
          </a:p>
        </p:txBody>
      </p:sp>
      <p:sp>
        <p:nvSpPr>
          <p:cNvPr id="10" name="6-Point Star 9"/>
          <p:cNvSpPr/>
          <p:nvPr/>
        </p:nvSpPr>
        <p:spPr>
          <a:xfrm>
            <a:off x="9183190" y="4049485"/>
            <a:ext cx="2746760" cy="2664823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Now it’s time for a little rest and a treat.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ssoonPrimaryInfan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5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49451" y="284176"/>
          <a:ext cx="11158780" cy="65989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538115">
                  <a:extLst>
                    <a:ext uri="{9D8B030D-6E8A-4147-A177-3AD203B41FA5}">
                      <a16:colId xmlns:a16="http://schemas.microsoft.com/office/drawing/2014/main" val="3771748353"/>
                    </a:ext>
                  </a:extLst>
                </a:gridCol>
                <a:gridCol w="3141587">
                  <a:extLst>
                    <a:ext uri="{9D8B030D-6E8A-4147-A177-3AD203B41FA5}">
                      <a16:colId xmlns:a16="http://schemas.microsoft.com/office/drawing/2014/main" val="2331888032"/>
                    </a:ext>
                  </a:extLst>
                </a:gridCol>
                <a:gridCol w="2997901">
                  <a:extLst>
                    <a:ext uri="{9D8B030D-6E8A-4147-A177-3AD203B41FA5}">
                      <a16:colId xmlns:a16="http://schemas.microsoft.com/office/drawing/2014/main" val="764303108"/>
                    </a:ext>
                  </a:extLst>
                </a:gridCol>
                <a:gridCol w="2481177">
                  <a:extLst>
                    <a:ext uri="{9D8B030D-6E8A-4147-A177-3AD203B41FA5}">
                      <a16:colId xmlns:a16="http://schemas.microsoft.com/office/drawing/2014/main" val="3799600185"/>
                    </a:ext>
                  </a:extLst>
                </a:gridCol>
              </a:tblGrid>
              <a:tr h="34007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SassoonPrimaryInfant" pitchFamily="2" charset="0"/>
                        </a:rPr>
                        <a:t>Overview of Learning for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SassoonPrimaryInfant" pitchFamily="2" charset="0"/>
                        </a:rPr>
                        <a:t>Parents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SassoonPrimaryInfant" pitchFamily="2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SassoonPrimaryInfant" pitchFamily="2" charset="0"/>
                        </a:rPr>
                        <a:t> 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SassoonPrimaryInfant" pitchFamily="2" charset="0"/>
                        </a:rPr>
                        <a:t>This is normal school work for</a:t>
                      </a: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effectLst/>
                          <a:latin typeface="SassoonPrimaryInfant" pitchFamily="2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SassoonPrimaryInfant" pitchFamily="2" charset="0"/>
                        </a:rPr>
                        <a:t>May.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SassoonPrimaryInfant" pitchFamily="2" charset="0"/>
                        </a:rPr>
                        <a:t>Theme: 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SassoonPrimaryInfant" pitchFamily="2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SassoonPrimaryInfant" pitchFamily="2" charset="0"/>
                        </a:rPr>
                        <a:t>Castles – </a:t>
                      </a:r>
                      <a:endParaRPr lang="en-US" sz="1600" dirty="0" smtClean="0">
                        <a:solidFill>
                          <a:schemeClr val="bg1"/>
                        </a:solidFill>
                        <a:effectLst/>
                        <a:latin typeface="SassoonPrimaryInfant" pitchFamily="2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dirty="0" smtClean="0">
                        <a:solidFill>
                          <a:schemeClr val="bg1"/>
                        </a:solidFill>
                        <a:effectLst/>
                        <a:latin typeface="SassoonPrimaryInfant" pitchFamily="2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assoonPrimaryInfant" pitchFamily="2" charset="0"/>
                          <a:ea typeface="Times New Roman" panose="02020603050405020304" pitchFamily="18" charset="0"/>
                        </a:rPr>
                        <a:t>Please remember,</a:t>
                      </a:r>
                      <a:r>
                        <a:rPr lang="en-US" sz="16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assoonPrimaryInfant" pitchFamily="2" charset="0"/>
                          <a:ea typeface="Times New Roman" panose="02020603050405020304" pitchFamily="18" charset="0"/>
                        </a:rPr>
                        <a:t> this is only included for your information. Please feel welcome to pick and choose as you see fit for you and your child and to get in touch if I can help in any way.</a:t>
                      </a:r>
                      <a:endParaRPr lang="en-GB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SassoonPrimaryInfant" pitchFamily="2" charset="0"/>
                        <a:ea typeface="Times New Roman" panose="02020603050405020304" pitchFamily="18" charset="0"/>
                      </a:endParaRPr>
                    </a:p>
                  </a:txBody>
                  <a:tcPr marL="49595" marR="495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Literacy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Read stories and non fiction books about castles.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Answer simple comprehension questions.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Use books as a starting point for developing creativity.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Reinforce understanding that a line of writing is not always a sentence.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</a:rPr>
                        <a:t>Write 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stories based on castles.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Make up own characters through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effectLst/>
                        </a:rPr>
                        <a:t>roleplay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 to include in stories.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Use capital letters for names.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Assemble information from reading non-fiction books.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Write non chronological reports about castles</a:t>
                      </a: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</a:rPr>
                        <a:t>Write letters to princesses, diary entries, draw pictures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95" marR="495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chemeClr val="bg1"/>
                          </a:solidFill>
                          <a:effectLst/>
                        </a:rPr>
                        <a:t>Maths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Focus on addition and subtraction of numbers which total ten. 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Continue with sorting, classifying and recording work. Use specific shape and space language to sort and describe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effectLst/>
                        </a:rPr>
                        <a:t>eg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: straight, curved lines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Subtraction within 10p/£10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Find totals and change from up to 20p and using the 10p coin.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Add 10 and a unit to make teen numbers.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Be confident in number bonds to 10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Say whether a number is more or less. How many more or less?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Learn about symmetry.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Focus on problem solving.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95" marR="495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PDMU 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u="sng">
                          <a:solidFill>
                            <a:schemeClr val="bg1"/>
                          </a:solidFill>
                          <a:effectLst/>
                        </a:rPr>
                        <a:t>Unit5 I am Learning to…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Develop a sense of what is fair for everyone.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Begin to take responsibility for what they do.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Realise why it is necessary to have rules in school, class, the community.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Begin to contribute to class and school council.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PATHS Unit 8 learn about Advanced Feelings; Jealous, Furious, Guilty, Generous. Emotion sharing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95" marR="49595" marT="0" marB="0"/>
                </a:tc>
                <a:extLst>
                  <a:ext uri="{0D108BD9-81ED-4DB2-BD59-A6C34878D82A}">
                    <a16:rowId xmlns:a16="http://schemas.microsoft.com/office/drawing/2014/main" val="2136825439"/>
                  </a:ext>
                </a:extLst>
              </a:tr>
              <a:tr h="3173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World Around Us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Find out information about castles from a variety of sources. Look at castles in our local area.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Find out a little about the history of local castles.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Make models of castles from cardboard junk.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Learn about forces in terms of pushes and pulls.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Make marshmallow trebuchets using elastic band energy.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95" marR="495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Play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Dramatic: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effectLst/>
                        </a:rPr>
                        <a:t>roleplay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 in our homemade cardboard box castle. Dress up as kings, queens, servants, knights etc.. and make up stories about medieval life.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Use small world castle, people, dragons, siege tower, trebuchets etc.. to make up stories with friends to write </a:t>
                      </a: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</a:rPr>
                        <a:t>about.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Learn about symmetry by folding and cutting paper.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Make shields, swords,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effectLst/>
                        </a:rPr>
                        <a:t>armour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, model castles, crowns and own props from junk, tinfoil etc..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Build castles from blocks.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chemeClr val="bg1"/>
                          </a:solidFill>
                          <a:effectLst/>
                        </a:rPr>
                        <a:t>Invesigate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 Paul Klee’s painting Castle and the Sun and make own interpretations.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Draw and paint pictures of princes and princesses, knights etc.. to help come up with characters for stories.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95" marR="495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RE – Grow In Love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Learn that May is a month when we especially pray to Our Lady.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Pray Hail Mary every day.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Learn about the Miracles of Jesus;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The loaves and the fishes.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Jesus calms the storm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Jesus heals the blind man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95" marR="495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TSPC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Being Creative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Managing Information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Working with Others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Thinking, Problem solving and Decision making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Self Management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This month we will focus in particular on solving problems.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95" marR="49595" marT="0" marB="0"/>
                </a:tc>
                <a:extLst>
                  <a:ext uri="{0D108BD9-81ED-4DB2-BD59-A6C34878D82A}">
                    <a16:rowId xmlns:a16="http://schemas.microsoft.com/office/drawing/2014/main" val="1624795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235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1</TotalTime>
  <Words>578</Words>
  <Application>Microsoft Office PowerPoint</Application>
  <PresentationFormat>Widescreen</PresentationFormat>
  <Paragraphs>93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Corbel</vt:lpstr>
      <vt:lpstr>Forte</vt:lpstr>
      <vt:lpstr>Ravie</vt:lpstr>
      <vt:lpstr>SassoonPrimaryInfant</vt:lpstr>
      <vt:lpstr>Symbol</vt:lpstr>
      <vt:lpstr>Times New Roman</vt:lpstr>
      <vt:lpstr>Wingdings</vt:lpstr>
      <vt:lpstr>Banded</vt:lpstr>
      <vt:lpstr>Well done!  You are doing great work!</vt:lpstr>
      <vt:lpstr>weapons</vt:lpstr>
      <vt:lpstr>What about some Art?</vt:lpstr>
      <vt:lpstr>PowerPoint Presentation</vt:lpstr>
      <vt:lpstr>                    Number bonds to these are super important! Here are some songs and dances to help you remember them.</vt:lpstr>
      <vt:lpstr>Amazing Work!</vt:lpstr>
      <vt:lpstr>PowerPoint Presentation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Well done!  You are doing great work!</dc:title>
  <dc:creator>R Mulholland</dc:creator>
  <cp:lastModifiedBy>R Mulholland</cp:lastModifiedBy>
  <cp:revision>1</cp:revision>
  <dcterms:created xsi:type="dcterms:W3CDTF">2020-05-13T10:51:50Z</dcterms:created>
  <dcterms:modified xsi:type="dcterms:W3CDTF">2020-05-13T11:29:08Z</dcterms:modified>
</cp:coreProperties>
</file>