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70" r:id="rId7"/>
    <p:sldId id="269" r:id="rId8"/>
    <p:sldId id="264" r:id="rId9"/>
    <p:sldId id="266" r:id="rId10"/>
    <p:sldId id="267" r:id="rId11"/>
    <p:sldId id="265" r:id="rId12"/>
    <p:sldId id="268"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1D4"/>
    <a:srgbClr val="F1ECB1"/>
    <a:srgbClr val="FCA6E5"/>
    <a:srgbClr val="FCA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65878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258364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25841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92939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46668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D7B81A-8F02-4BBA-86F8-32C57071ABC4}"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42363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D7B81A-8F02-4BBA-86F8-32C57071ABC4}"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81171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D7B81A-8F02-4BBA-86F8-32C57071ABC4}"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94958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7B81A-8F02-4BBA-86F8-32C57071ABC4}"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8408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7B81A-8F02-4BBA-86F8-32C57071ABC4}"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88896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7B81A-8F02-4BBA-86F8-32C57071ABC4}"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64511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B81A-8F02-4BBA-86F8-32C57071ABC4}"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01FC4-2A8E-4DFC-A6A3-C46824A9CA68}" type="slidenum">
              <a:rPr lang="en-GB" smtClean="0"/>
              <a:t>‹#›</a:t>
            </a:fld>
            <a:endParaRPr lang="en-GB"/>
          </a:p>
        </p:txBody>
      </p:sp>
    </p:spTree>
    <p:extLst>
      <p:ext uri="{BB962C8B-B14F-4D97-AF65-F5344CB8AC3E}">
        <p14:creationId xmlns:p14="http://schemas.microsoft.com/office/powerpoint/2010/main" val="147469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800" dirty="0">
                <a:solidFill>
                  <a:srgbClr val="FF0000"/>
                </a:solidFill>
                <a:latin typeface="Arial Black" panose="020B0A04020102020204" pitchFamily="34" charset="0"/>
              </a:rPr>
              <a:t>June Learning for P2 </a:t>
            </a:r>
            <a:r>
              <a:rPr lang="en-GB" sz="4800" dirty="0">
                <a:solidFill>
                  <a:srgbClr val="FF0000"/>
                </a:solidFill>
                <a:latin typeface="Arial Black" panose="020B0A04020102020204" pitchFamily="34" charset="0"/>
              </a:rPr>
              <a:t>Literacy</a:t>
            </a:r>
          </a:p>
        </p:txBody>
      </p:sp>
      <p:sp>
        <p:nvSpPr>
          <p:cNvPr id="3" name="Subtitle 2"/>
          <p:cNvSpPr>
            <a:spLocks noGrp="1"/>
          </p:cNvSpPr>
          <p:nvPr>
            <p:ph type="subTitle" idx="1"/>
          </p:nvPr>
        </p:nvSpPr>
        <p:spPr/>
        <p:txBody>
          <a:bodyPr>
            <a:normAutofit fontScale="77500" lnSpcReduction="20000"/>
          </a:bodyPr>
          <a:lstStyle/>
          <a:p>
            <a:r>
              <a:rPr lang="en-GB" sz="6000" dirty="0">
                <a:solidFill>
                  <a:srgbClr val="002060"/>
                </a:solidFill>
              </a:rPr>
              <a:t>On the Move </a:t>
            </a:r>
            <a:r>
              <a:rPr lang="en-GB" sz="6000" dirty="0">
                <a:solidFill>
                  <a:srgbClr val="7030A0"/>
                </a:solidFill>
              </a:rPr>
              <a:t>– let’s plan a great day out. We can design our own holiday park. </a:t>
            </a:r>
          </a:p>
        </p:txBody>
      </p:sp>
      <p:pic>
        <p:nvPicPr>
          <p:cNvPr id="5" name="Picture 4" descr="Notepad Editor Pencil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717" y="4709614"/>
            <a:ext cx="2311791" cy="2116734"/>
          </a:xfrm>
          <a:prstGeom prst="rect">
            <a:avLst/>
          </a:prstGeom>
        </p:spPr>
      </p:pic>
      <p:pic>
        <p:nvPicPr>
          <p:cNvPr id="6" name="Picture 5" descr="Funny Travel Cartoon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225" y="4811151"/>
            <a:ext cx="2262437" cy="1670904"/>
          </a:xfrm>
          <a:prstGeom prst="rect">
            <a:avLst/>
          </a:prstGeom>
        </p:spPr>
      </p:pic>
    </p:spTree>
    <p:extLst>
      <p:ext uri="{BB962C8B-B14F-4D97-AF65-F5344CB8AC3E}">
        <p14:creationId xmlns:p14="http://schemas.microsoft.com/office/powerpoint/2010/main" val="427765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238514"/>
            <a:ext cx="11521440" cy="2026383"/>
          </a:xfrm>
        </p:spPr>
        <p:txBody>
          <a:bodyPr>
            <a:noAutofit/>
          </a:bodyPr>
          <a:lstStyle/>
          <a:p>
            <a:endParaRPr lang="en-GB" sz="2800" dirty="0">
              <a:solidFill>
                <a:srgbClr val="00206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6096425" y="1997612"/>
            <a:ext cx="5968005" cy="445758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09352" y="247434"/>
            <a:ext cx="5563901" cy="4155753"/>
          </a:xfrm>
          <a:prstGeom prst="rect">
            <a:avLst/>
          </a:prstGeom>
        </p:spPr>
      </p:pic>
    </p:spTree>
    <p:extLst>
      <p:ext uri="{BB962C8B-B14F-4D97-AF65-F5344CB8AC3E}">
        <p14:creationId xmlns:p14="http://schemas.microsoft.com/office/powerpoint/2010/main" val="360393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238514"/>
            <a:ext cx="11521440" cy="2026383"/>
          </a:xfrm>
        </p:spPr>
        <p:txBody>
          <a:bodyPr>
            <a:noAutofit/>
          </a:bodyPr>
          <a:lstStyle/>
          <a:p>
            <a:endParaRPr lang="en-GB" sz="2800" dirty="0">
              <a:solidFill>
                <a:srgbClr val="002060"/>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237" b="10430"/>
          <a:stretch/>
        </p:blipFill>
        <p:spPr>
          <a:xfrm rot="10800000">
            <a:off x="5957668" y="2447779"/>
            <a:ext cx="6001823" cy="419295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466" b="9436"/>
          <a:stretch/>
        </p:blipFill>
        <p:spPr>
          <a:xfrm rot="10800000">
            <a:off x="196947" y="286955"/>
            <a:ext cx="5514535" cy="3945914"/>
          </a:xfrm>
          <a:prstGeom prst="rect">
            <a:avLst/>
          </a:prstGeom>
        </p:spPr>
      </p:pic>
    </p:spTree>
    <p:extLst>
      <p:ext uri="{BB962C8B-B14F-4D97-AF65-F5344CB8AC3E}">
        <p14:creationId xmlns:p14="http://schemas.microsoft.com/office/powerpoint/2010/main" val="31275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518" y="5584872"/>
            <a:ext cx="11521440" cy="1083213"/>
          </a:xfrm>
        </p:spPr>
        <p:txBody>
          <a:bodyPr>
            <a:noAutofit/>
          </a:bodyPr>
          <a:lstStyle/>
          <a:p>
            <a:r>
              <a:rPr lang="en-GB" sz="2800" dirty="0">
                <a:solidFill>
                  <a:srgbClr val="002060"/>
                </a:solidFill>
              </a:rPr>
              <a:t>Now that you’ve practised reading the play, read it again and try to do voices for the characters. I hope you have fun. If we were at school we would make up our own plays in groups with our friends. </a:t>
            </a:r>
            <a:r>
              <a:rPr lang="en-GB" sz="2800" b="1" dirty="0">
                <a:solidFill>
                  <a:srgbClr val="ED41D4"/>
                </a:solidFill>
              </a:rPr>
              <a:t>Well done for your hard work!</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785" t="14515"/>
          <a:stretch/>
        </p:blipFill>
        <p:spPr>
          <a:xfrm rot="5400000">
            <a:off x="7229742" y="1009691"/>
            <a:ext cx="5042638" cy="356889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36099" y="403714"/>
            <a:ext cx="6400800" cy="4780845"/>
          </a:xfrm>
          <a:prstGeom prst="rect">
            <a:avLst/>
          </a:prstGeom>
        </p:spPr>
      </p:pic>
    </p:spTree>
    <p:extLst>
      <p:ext uri="{BB962C8B-B14F-4D97-AF65-F5344CB8AC3E}">
        <p14:creationId xmlns:p14="http://schemas.microsoft.com/office/powerpoint/2010/main" val="75983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265" y="140042"/>
            <a:ext cx="11943470" cy="1325563"/>
          </a:xfrm>
        </p:spPr>
        <p:txBody>
          <a:bodyPr>
            <a:normAutofit fontScale="90000"/>
          </a:bodyPr>
          <a:lstStyle/>
          <a:p>
            <a:r>
              <a:rPr lang="en-GB" sz="2400" dirty="0"/>
              <a:t>June: P2 overview of the learning that would usually take place in school in the month of June. As usual, please don’t feel that you have to replicate this, but read through the 3 slideshows and choose activities that are manageable for your home life and things that you and your child will enjoy. Please don’t hesitate to get in touch if you require further information or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9777"/>
              </p:ext>
            </p:extLst>
          </p:nvPr>
        </p:nvGraphicFramePr>
        <p:xfrm>
          <a:off x="436098" y="1465605"/>
          <a:ext cx="11169747" cy="5196840"/>
        </p:xfrm>
        <a:graphic>
          <a:graphicData uri="http://schemas.openxmlformats.org/drawingml/2006/table">
            <a:tbl>
              <a:tblPr firstRow="1" firstCol="1" lastRow="1" lastCol="1" bandRow="1" bandCol="1">
                <a:tableStyleId>{5C22544A-7EE6-4342-B048-85BDC9FD1C3A}</a:tableStyleId>
              </a:tblPr>
              <a:tblGrid>
                <a:gridCol w="2685656">
                  <a:extLst>
                    <a:ext uri="{9D8B030D-6E8A-4147-A177-3AD203B41FA5}">
                      <a16:colId xmlns:a16="http://schemas.microsoft.com/office/drawing/2014/main" val="2037488809"/>
                    </a:ext>
                  </a:extLst>
                </a:gridCol>
                <a:gridCol w="3059773">
                  <a:extLst>
                    <a:ext uri="{9D8B030D-6E8A-4147-A177-3AD203B41FA5}">
                      <a16:colId xmlns:a16="http://schemas.microsoft.com/office/drawing/2014/main" val="2873738654"/>
                    </a:ext>
                  </a:extLst>
                </a:gridCol>
                <a:gridCol w="2940701">
                  <a:extLst>
                    <a:ext uri="{9D8B030D-6E8A-4147-A177-3AD203B41FA5}">
                      <a16:colId xmlns:a16="http://schemas.microsoft.com/office/drawing/2014/main" val="2036074064"/>
                    </a:ext>
                  </a:extLst>
                </a:gridCol>
                <a:gridCol w="2483617">
                  <a:extLst>
                    <a:ext uri="{9D8B030D-6E8A-4147-A177-3AD203B41FA5}">
                      <a16:colId xmlns:a16="http://schemas.microsoft.com/office/drawing/2014/main" val="3816193747"/>
                    </a:ext>
                  </a:extLst>
                </a:gridCol>
              </a:tblGrid>
              <a:tr h="2330192">
                <a:tc>
                  <a:txBody>
                    <a:bodyPr/>
                    <a:lstStyle/>
                    <a:p>
                      <a:pPr>
                        <a:spcAft>
                          <a:spcPts val="0"/>
                        </a:spcAft>
                      </a:pPr>
                      <a:r>
                        <a:rPr lang="en-US" sz="1300">
                          <a:effectLst/>
                        </a:rPr>
                        <a:t>Overview of Learning for Parents</a:t>
                      </a:r>
                      <a:endParaRPr lang="en-GB" sz="900">
                        <a:effectLst/>
                      </a:endParaRPr>
                    </a:p>
                    <a:p>
                      <a:pPr>
                        <a:spcAft>
                          <a:spcPts val="0"/>
                        </a:spcAft>
                      </a:pPr>
                      <a:r>
                        <a:rPr lang="en-US" sz="1300">
                          <a:effectLst/>
                        </a:rPr>
                        <a:t> </a:t>
                      </a:r>
                      <a:endParaRPr lang="en-GB" sz="900">
                        <a:effectLst/>
                      </a:endParaRPr>
                    </a:p>
                    <a:p>
                      <a:pPr>
                        <a:spcAft>
                          <a:spcPts val="0"/>
                        </a:spcAft>
                      </a:pPr>
                      <a:r>
                        <a:rPr lang="en-US" sz="1900">
                          <a:effectLst/>
                        </a:rPr>
                        <a:t>June Theme: On the Move/</a:t>
                      </a:r>
                      <a:endParaRPr lang="en-GB" sz="900">
                        <a:effectLst/>
                      </a:endParaRPr>
                    </a:p>
                    <a:p>
                      <a:pPr>
                        <a:spcAft>
                          <a:spcPts val="0"/>
                        </a:spcAft>
                      </a:pPr>
                      <a:r>
                        <a:rPr lang="en-US" sz="1900">
                          <a:effectLst/>
                        </a:rPr>
                        <a:t>Let’s Investigate </a:t>
                      </a:r>
                      <a:r>
                        <a:rPr lang="en-US" sz="1600">
                          <a:effectLst/>
                        </a:rPr>
                        <a:t> </a:t>
                      </a:r>
                      <a:endParaRPr lang="en-GB" sz="900">
                        <a:effectLst/>
                        <a:latin typeface="Times New Roman" panose="02020603050405020304" pitchFamily="18" charset="0"/>
                        <a:ea typeface="Times New Roman" panose="02020603050405020304" pitchFamily="18" charset="0"/>
                      </a:endParaRPr>
                    </a:p>
                  </a:txBody>
                  <a:tcPr marL="50245" marR="50245" marT="0" marB="0"/>
                </a:tc>
                <a:tc>
                  <a:txBody>
                    <a:bodyPr/>
                    <a:lstStyle/>
                    <a:p>
                      <a:pPr algn="ctr">
                        <a:spcAft>
                          <a:spcPts val="0"/>
                        </a:spcAft>
                      </a:pPr>
                      <a:r>
                        <a:rPr lang="en-US" sz="1100" dirty="0">
                          <a:effectLst/>
                        </a:rPr>
                        <a:t>Literacy</a:t>
                      </a:r>
                      <a:endParaRPr lang="en-GB" sz="1100" dirty="0">
                        <a:effectLst/>
                      </a:endParaRPr>
                    </a:p>
                    <a:p>
                      <a:pPr>
                        <a:spcAft>
                          <a:spcPts val="0"/>
                        </a:spcAft>
                      </a:pPr>
                      <a:r>
                        <a:rPr lang="en-US" sz="1100" dirty="0">
                          <a:effectLst/>
                        </a:rPr>
                        <a:t>Persuasive writing: children will write brochures to attract visitors to a fictional holiday park.</a:t>
                      </a:r>
                      <a:endParaRPr lang="en-GB" sz="1100" dirty="0">
                        <a:effectLst/>
                      </a:endParaRPr>
                    </a:p>
                    <a:p>
                      <a:pPr>
                        <a:spcAft>
                          <a:spcPts val="0"/>
                        </a:spcAft>
                      </a:pPr>
                      <a:r>
                        <a:rPr lang="en-US" sz="1100" dirty="0">
                          <a:effectLst/>
                        </a:rPr>
                        <a:t>Recap on punctuation marks: , ? ! . and their impact on how the reader uses their voice.</a:t>
                      </a:r>
                      <a:endParaRPr lang="en-GB" sz="1100" dirty="0">
                        <a:effectLst/>
                      </a:endParaRPr>
                    </a:p>
                    <a:p>
                      <a:pPr>
                        <a:spcAft>
                          <a:spcPts val="0"/>
                        </a:spcAft>
                      </a:pPr>
                      <a:r>
                        <a:rPr lang="en-US" sz="1100" dirty="0">
                          <a:effectLst/>
                        </a:rPr>
                        <a:t>Be encouraged to read with more expression, taking into account some punctuation.</a:t>
                      </a:r>
                      <a:endParaRPr lang="en-GB" sz="1100" dirty="0">
                        <a:effectLst/>
                      </a:endParaRPr>
                    </a:p>
                    <a:p>
                      <a:pPr>
                        <a:spcAft>
                          <a:spcPts val="0"/>
                        </a:spcAft>
                      </a:pPr>
                      <a:r>
                        <a:rPr lang="en-US" sz="1100" dirty="0">
                          <a:effectLst/>
                        </a:rPr>
                        <a:t>Read </a:t>
                      </a:r>
                      <a:r>
                        <a:rPr lang="en-US" sz="1100" dirty="0" err="1">
                          <a:effectLst/>
                        </a:rPr>
                        <a:t>playscripts</a:t>
                      </a:r>
                      <a:r>
                        <a:rPr lang="en-US" sz="1100" dirty="0">
                          <a:effectLst/>
                        </a:rPr>
                        <a:t> and understand some features. Act out simple </a:t>
                      </a:r>
                      <a:r>
                        <a:rPr lang="en-US" sz="1100" dirty="0" err="1">
                          <a:effectLst/>
                        </a:rPr>
                        <a:t>playscripts</a:t>
                      </a:r>
                      <a:r>
                        <a:rPr lang="en-US" sz="1100" dirty="0">
                          <a:effectLst/>
                        </a:rPr>
                        <a:t> in small groups.</a:t>
                      </a:r>
                      <a:endParaRPr lang="en-GB" sz="1100" dirty="0">
                        <a:effectLst/>
                      </a:endParaRPr>
                    </a:p>
                    <a:p>
                      <a:pPr>
                        <a:spcAft>
                          <a:spcPts val="0"/>
                        </a:spcAft>
                      </a:pPr>
                      <a:r>
                        <a:rPr lang="en-US" sz="1100" dirty="0">
                          <a:effectLst/>
                        </a:rPr>
                        <a:t>Read digital texts.</a:t>
                      </a:r>
                      <a:endParaRPr lang="en-GB" sz="1100" dirty="0">
                        <a:effectLst/>
                      </a:endParaRPr>
                    </a:p>
                    <a:p>
                      <a:pPr>
                        <a:spcAft>
                          <a:spcPts val="0"/>
                        </a:spcAft>
                      </a:pPr>
                      <a:r>
                        <a:rPr lang="en-US" sz="1100" dirty="0">
                          <a:effectLst/>
                        </a:rPr>
                        <a:t>Read about some scientists.</a:t>
                      </a:r>
                      <a:endParaRPr lang="en-GB" sz="1100" dirty="0">
                        <a:effectLst/>
                        <a:latin typeface="Times New Roman" panose="02020603050405020304" pitchFamily="18" charset="0"/>
                        <a:ea typeface="Times New Roman" panose="02020603050405020304" pitchFamily="18" charset="0"/>
                      </a:endParaRPr>
                    </a:p>
                  </a:txBody>
                  <a:tcPr marL="50245" marR="50245" marT="0" marB="0"/>
                </a:tc>
                <a:tc>
                  <a:txBody>
                    <a:bodyPr/>
                    <a:lstStyle/>
                    <a:p>
                      <a:pPr algn="ctr">
                        <a:spcAft>
                          <a:spcPts val="0"/>
                        </a:spcAft>
                      </a:pPr>
                      <a:r>
                        <a:rPr lang="en-US" sz="1100" dirty="0" err="1">
                          <a:effectLst/>
                        </a:rPr>
                        <a:t>Maths</a:t>
                      </a:r>
                      <a:endParaRPr lang="en-GB" sz="1100" dirty="0">
                        <a:effectLst/>
                      </a:endParaRPr>
                    </a:p>
                    <a:p>
                      <a:pPr>
                        <a:spcAft>
                          <a:spcPts val="0"/>
                        </a:spcAft>
                      </a:pPr>
                      <a:r>
                        <a:rPr lang="en-US" sz="1100" dirty="0">
                          <a:effectLst/>
                        </a:rPr>
                        <a:t>Become confident with numbers 1-20</a:t>
                      </a:r>
                      <a:endParaRPr lang="en-GB" sz="1100" dirty="0">
                        <a:effectLst/>
                      </a:endParaRPr>
                    </a:p>
                    <a:p>
                      <a:pPr>
                        <a:spcAft>
                          <a:spcPts val="0"/>
                        </a:spcAft>
                      </a:pPr>
                      <a:r>
                        <a:rPr lang="en-US" sz="1100" dirty="0">
                          <a:effectLst/>
                        </a:rPr>
                        <a:t>Read and write number names to 20</a:t>
                      </a:r>
                      <a:endParaRPr lang="en-GB" sz="1100" dirty="0">
                        <a:effectLst/>
                      </a:endParaRPr>
                    </a:p>
                    <a:p>
                      <a:pPr>
                        <a:spcAft>
                          <a:spcPts val="0"/>
                        </a:spcAft>
                      </a:pPr>
                      <a:r>
                        <a:rPr lang="en-US" sz="1100" dirty="0">
                          <a:effectLst/>
                        </a:rPr>
                        <a:t>Count in tens</a:t>
                      </a:r>
                      <a:endParaRPr lang="en-GB" sz="1100" dirty="0">
                        <a:effectLst/>
                      </a:endParaRPr>
                    </a:p>
                    <a:p>
                      <a:pPr>
                        <a:spcAft>
                          <a:spcPts val="0"/>
                        </a:spcAft>
                      </a:pPr>
                      <a:r>
                        <a:rPr lang="en-US" sz="1100" dirty="0">
                          <a:effectLst/>
                        </a:rPr>
                        <a:t>Be introduced to numbers to 100</a:t>
                      </a:r>
                      <a:endParaRPr lang="en-GB" sz="1100" dirty="0">
                        <a:effectLst/>
                      </a:endParaRPr>
                    </a:p>
                    <a:p>
                      <a:pPr>
                        <a:spcAft>
                          <a:spcPts val="0"/>
                        </a:spcAft>
                      </a:pPr>
                      <a:r>
                        <a:rPr lang="en-US" sz="1100" dirty="0">
                          <a:effectLst/>
                        </a:rPr>
                        <a:t>Use patterns of similar calculations</a:t>
                      </a:r>
                      <a:endParaRPr lang="en-GB" sz="1100" dirty="0">
                        <a:effectLst/>
                      </a:endParaRPr>
                    </a:p>
                    <a:p>
                      <a:pPr>
                        <a:spcAft>
                          <a:spcPts val="0"/>
                        </a:spcAft>
                      </a:pPr>
                      <a:r>
                        <a:rPr lang="en-US" sz="1100" dirty="0">
                          <a:effectLst/>
                        </a:rPr>
                        <a:t>Identify near doubles, using doubles already known</a:t>
                      </a:r>
                      <a:endParaRPr lang="en-GB" sz="1100" dirty="0">
                        <a:effectLst/>
                      </a:endParaRPr>
                    </a:p>
                    <a:p>
                      <a:pPr>
                        <a:spcAft>
                          <a:spcPts val="0"/>
                        </a:spcAft>
                      </a:pPr>
                      <a:r>
                        <a:rPr lang="en-US" sz="1100" dirty="0">
                          <a:effectLst/>
                        </a:rPr>
                        <a:t>Begin to bridge through 10 when adding a single-digit number</a:t>
                      </a:r>
                      <a:endParaRPr lang="en-GB" sz="1100" dirty="0">
                        <a:effectLst/>
                      </a:endParaRPr>
                    </a:p>
                    <a:p>
                      <a:pPr>
                        <a:spcAft>
                          <a:spcPts val="0"/>
                        </a:spcAft>
                      </a:pPr>
                      <a:r>
                        <a:rPr lang="en-US" sz="1100" dirty="0">
                          <a:effectLst/>
                        </a:rPr>
                        <a:t>Develop mental confidence when adding or subtracting</a:t>
                      </a:r>
                      <a:endParaRPr lang="en-GB" sz="1100" dirty="0">
                        <a:effectLst/>
                      </a:endParaRPr>
                    </a:p>
                    <a:p>
                      <a:pPr>
                        <a:spcAft>
                          <a:spcPts val="0"/>
                        </a:spcAft>
                      </a:pPr>
                      <a:r>
                        <a:rPr lang="en-US" sz="1100" dirty="0">
                          <a:effectLst/>
                        </a:rPr>
                        <a:t>Use mental strategies to solve problems set in 'real life'</a:t>
                      </a:r>
                      <a:endParaRPr lang="en-GB" sz="1100" dirty="0">
                        <a:effectLst/>
                        <a:latin typeface="Times New Roman" panose="02020603050405020304" pitchFamily="18" charset="0"/>
                        <a:ea typeface="Times New Roman" panose="02020603050405020304" pitchFamily="18" charset="0"/>
                      </a:endParaRPr>
                    </a:p>
                  </a:txBody>
                  <a:tcPr marL="50245" marR="50245" marT="0" marB="0"/>
                </a:tc>
                <a:tc>
                  <a:txBody>
                    <a:bodyPr/>
                    <a:lstStyle/>
                    <a:p>
                      <a:pPr algn="ctr">
                        <a:spcAft>
                          <a:spcPts val="0"/>
                        </a:spcAft>
                      </a:pPr>
                      <a:r>
                        <a:rPr lang="en-US" sz="1100" dirty="0">
                          <a:effectLst/>
                        </a:rPr>
                        <a:t>PDMU </a:t>
                      </a:r>
                      <a:endParaRPr lang="en-GB" sz="1100" dirty="0">
                        <a:effectLst/>
                      </a:endParaRPr>
                    </a:p>
                    <a:p>
                      <a:pPr>
                        <a:spcAft>
                          <a:spcPts val="0"/>
                        </a:spcAft>
                      </a:pPr>
                      <a:r>
                        <a:rPr lang="en-US" sz="1100" dirty="0">
                          <a:effectLst/>
                        </a:rPr>
                        <a:t>Begin to </a:t>
                      </a:r>
                      <a:r>
                        <a:rPr lang="en-US" sz="1100" dirty="0" err="1">
                          <a:effectLst/>
                        </a:rPr>
                        <a:t>recognise</a:t>
                      </a:r>
                      <a:r>
                        <a:rPr lang="en-US" sz="1100" dirty="0">
                          <a:effectLst/>
                        </a:rPr>
                        <a:t> similarities and differences in families in the community.</a:t>
                      </a:r>
                      <a:endParaRPr lang="en-GB" sz="1100" dirty="0">
                        <a:effectLst/>
                      </a:endParaRPr>
                    </a:p>
                    <a:p>
                      <a:pPr>
                        <a:spcAft>
                          <a:spcPts val="0"/>
                        </a:spcAft>
                      </a:pPr>
                      <a:r>
                        <a:rPr lang="en-US" sz="1100" dirty="0">
                          <a:effectLst/>
                        </a:rPr>
                        <a:t>Understand that everyone is of equal value and worth, and it is acceptable to be different.</a:t>
                      </a:r>
                      <a:endParaRPr lang="en-GB" sz="1100" dirty="0">
                        <a:effectLst/>
                      </a:endParaRPr>
                    </a:p>
                    <a:p>
                      <a:pPr>
                        <a:spcAft>
                          <a:spcPts val="0"/>
                        </a:spcAft>
                      </a:pPr>
                      <a:r>
                        <a:rPr lang="en-US" sz="1100" dirty="0">
                          <a:effectLst/>
                        </a:rPr>
                        <a:t>Transitioning to P3</a:t>
                      </a:r>
                      <a:endParaRPr lang="en-GB" sz="1100" dirty="0">
                        <a:effectLst/>
                      </a:endParaRPr>
                    </a:p>
                    <a:p>
                      <a:pPr>
                        <a:spcAft>
                          <a:spcPts val="0"/>
                        </a:spcAft>
                      </a:pPr>
                      <a:r>
                        <a:rPr lang="en-US" sz="1100" dirty="0">
                          <a:effectLst/>
                        </a:rPr>
                        <a:t> </a:t>
                      </a:r>
                      <a:endParaRPr lang="en-GB" sz="1100" dirty="0">
                        <a:effectLst/>
                        <a:latin typeface="Times New Roman" panose="02020603050405020304" pitchFamily="18" charset="0"/>
                        <a:ea typeface="Times New Roman" panose="02020603050405020304" pitchFamily="18" charset="0"/>
                      </a:endParaRPr>
                    </a:p>
                  </a:txBody>
                  <a:tcPr marL="50245" marR="50245" marT="0" marB="0"/>
                </a:tc>
                <a:extLst>
                  <a:ext uri="{0D108BD9-81ED-4DB2-BD59-A6C34878D82A}">
                    <a16:rowId xmlns:a16="http://schemas.microsoft.com/office/drawing/2014/main" val="296879132"/>
                  </a:ext>
                </a:extLst>
              </a:tr>
              <a:tr h="2816018">
                <a:tc>
                  <a:txBody>
                    <a:bodyPr/>
                    <a:lstStyle/>
                    <a:p>
                      <a:pPr algn="ctr">
                        <a:spcAft>
                          <a:spcPts val="0"/>
                        </a:spcAft>
                      </a:pPr>
                      <a:r>
                        <a:rPr lang="en-US" sz="1100" dirty="0">
                          <a:effectLst/>
                        </a:rPr>
                        <a:t>World Around Us</a:t>
                      </a:r>
                      <a:endParaRPr lang="en-GB" sz="1100" dirty="0">
                        <a:effectLst/>
                      </a:endParaRPr>
                    </a:p>
                    <a:p>
                      <a:pPr>
                        <a:spcAft>
                          <a:spcPts val="0"/>
                        </a:spcAft>
                      </a:pPr>
                      <a:r>
                        <a:rPr lang="en-US" sz="1100" dirty="0">
                          <a:effectLst/>
                        </a:rPr>
                        <a:t>How do things change?</a:t>
                      </a:r>
                      <a:endParaRPr lang="en-GB" sz="1100" dirty="0">
                        <a:effectLst/>
                      </a:endParaRPr>
                    </a:p>
                    <a:p>
                      <a:pPr>
                        <a:spcAft>
                          <a:spcPts val="0"/>
                        </a:spcAft>
                      </a:pPr>
                      <a:r>
                        <a:rPr lang="en-US" sz="1100" dirty="0">
                          <a:effectLst/>
                        </a:rPr>
                        <a:t>What kind of changes happen/ have happened or might happen? How can we make change happen?</a:t>
                      </a:r>
                      <a:endParaRPr lang="en-GB" sz="1100" dirty="0">
                        <a:effectLst/>
                      </a:endParaRPr>
                    </a:p>
                    <a:p>
                      <a:pPr>
                        <a:spcAft>
                          <a:spcPts val="0"/>
                        </a:spcAft>
                      </a:pPr>
                      <a:r>
                        <a:rPr lang="en-US" sz="1100" dirty="0">
                          <a:effectLst/>
                        </a:rPr>
                        <a:t>How do things work? What sources of energy are in my world? How and why are they used?</a:t>
                      </a:r>
                      <a:endParaRPr lang="en-GB" sz="1100" dirty="0">
                        <a:effectLst/>
                      </a:endParaRPr>
                    </a:p>
                    <a:p>
                      <a:pPr>
                        <a:spcAft>
                          <a:spcPts val="0"/>
                        </a:spcAft>
                      </a:pPr>
                      <a:r>
                        <a:rPr lang="en-US" sz="1100" dirty="0">
                          <a:effectLst/>
                        </a:rPr>
                        <a:t>Explore magnetic force and experiment with magnets. Can they find a use for this?</a:t>
                      </a:r>
                      <a:endParaRPr lang="en-GB" sz="1100" dirty="0">
                        <a:effectLst/>
                      </a:endParaRPr>
                    </a:p>
                    <a:p>
                      <a:pPr>
                        <a:spcAft>
                          <a:spcPts val="0"/>
                        </a:spcAft>
                      </a:pPr>
                      <a:r>
                        <a:rPr lang="en-US" sz="1100" dirty="0">
                          <a:effectLst/>
                        </a:rPr>
                        <a:t>Explore substances and experiment to make reactions and see what happens.</a:t>
                      </a:r>
                      <a:endParaRPr lang="en-GB" sz="1100" dirty="0">
                        <a:effectLst/>
                      </a:endParaRPr>
                    </a:p>
                    <a:p>
                      <a:pPr>
                        <a:spcAft>
                          <a:spcPts val="0"/>
                        </a:spcAft>
                      </a:pPr>
                      <a:r>
                        <a:rPr lang="en-US" sz="1100" dirty="0">
                          <a:effectLst/>
                        </a:rPr>
                        <a:t>Investigate </a:t>
                      </a:r>
                      <a:r>
                        <a:rPr lang="en-US" sz="1100" dirty="0" err="1">
                          <a:effectLst/>
                        </a:rPr>
                        <a:t>colours</a:t>
                      </a:r>
                      <a:r>
                        <a:rPr lang="en-US" sz="1100" dirty="0">
                          <a:effectLst/>
                        </a:rPr>
                        <a:t>, light and mixing </a:t>
                      </a:r>
                      <a:r>
                        <a:rPr lang="en-US" sz="1100" dirty="0" err="1">
                          <a:effectLst/>
                        </a:rPr>
                        <a:t>colours</a:t>
                      </a:r>
                      <a:r>
                        <a:rPr lang="en-US" sz="1100" dirty="0">
                          <a:effectLst/>
                        </a:rPr>
                        <a:t>. Use a torch and a prism to make a rainbow.</a:t>
                      </a:r>
                      <a:endParaRPr lang="en-GB" sz="1100" dirty="0">
                        <a:effectLst/>
                      </a:endParaRPr>
                    </a:p>
                    <a:p>
                      <a:pPr>
                        <a:spcAft>
                          <a:spcPts val="0"/>
                        </a:spcAft>
                      </a:pPr>
                      <a:r>
                        <a:rPr lang="en-US" sz="1100" dirty="0">
                          <a:effectLst/>
                        </a:rPr>
                        <a:t>Record ideas.</a:t>
                      </a:r>
                      <a:endParaRPr lang="en-GB" sz="1100" dirty="0">
                        <a:effectLst/>
                      </a:endParaRPr>
                    </a:p>
                    <a:p>
                      <a:pPr>
                        <a:spcAft>
                          <a:spcPts val="0"/>
                        </a:spcAft>
                      </a:pPr>
                      <a:r>
                        <a:rPr lang="en-US" sz="1100" dirty="0">
                          <a:effectLst/>
                        </a:rPr>
                        <a:t> </a:t>
                      </a:r>
                      <a:endParaRPr lang="en-GB" sz="1100" dirty="0">
                        <a:effectLst/>
                        <a:latin typeface="Times New Roman" panose="02020603050405020304" pitchFamily="18" charset="0"/>
                        <a:ea typeface="Times New Roman" panose="02020603050405020304" pitchFamily="18" charset="0"/>
                      </a:endParaRPr>
                    </a:p>
                  </a:txBody>
                  <a:tcPr marL="50245" marR="50245" marT="0" marB="0"/>
                </a:tc>
                <a:tc>
                  <a:txBody>
                    <a:bodyPr/>
                    <a:lstStyle/>
                    <a:p>
                      <a:pPr algn="ctr">
                        <a:spcAft>
                          <a:spcPts val="0"/>
                        </a:spcAft>
                      </a:pPr>
                      <a:r>
                        <a:rPr lang="en-US" sz="1100" dirty="0">
                          <a:effectLst/>
                        </a:rPr>
                        <a:t>Play</a:t>
                      </a:r>
                      <a:endParaRPr lang="en-GB" sz="1100" dirty="0">
                        <a:effectLst/>
                      </a:endParaRPr>
                    </a:p>
                    <a:p>
                      <a:pPr>
                        <a:spcAft>
                          <a:spcPts val="0"/>
                        </a:spcAft>
                      </a:pPr>
                      <a:r>
                        <a:rPr lang="en-US" sz="1100" dirty="0">
                          <a:effectLst/>
                        </a:rPr>
                        <a:t>Dramatic: </a:t>
                      </a:r>
                      <a:r>
                        <a:rPr lang="en-US" sz="1100" dirty="0" err="1">
                          <a:effectLst/>
                        </a:rPr>
                        <a:t>roleplay</a:t>
                      </a:r>
                      <a:r>
                        <a:rPr lang="en-US" sz="1100" dirty="0">
                          <a:effectLst/>
                        </a:rPr>
                        <a:t> in science lab. Children will experiment with vinegar, lemon juice, bicarbonate of soda, salt, sugar, water, food </a:t>
                      </a:r>
                      <a:r>
                        <a:rPr lang="en-US" sz="1100" dirty="0" err="1">
                          <a:effectLst/>
                        </a:rPr>
                        <a:t>colouring</a:t>
                      </a:r>
                      <a:r>
                        <a:rPr lang="en-US" sz="1100" dirty="0">
                          <a:effectLst/>
                        </a:rPr>
                        <a:t> and talk about different reactions which occur when they are combined. Make up imaginary inventions and discoveries.</a:t>
                      </a:r>
                      <a:endParaRPr lang="en-GB" sz="1100" dirty="0">
                        <a:effectLst/>
                      </a:endParaRPr>
                    </a:p>
                    <a:p>
                      <a:pPr>
                        <a:spcAft>
                          <a:spcPts val="0"/>
                        </a:spcAft>
                      </a:pPr>
                      <a:r>
                        <a:rPr lang="en-US" sz="1100" dirty="0">
                          <a:effectLst/>
                        </a:rPr>
                        <a:t>Games to help with numbers to 100</a:t>
                      </a:r>
                      <a:endParaRPr lang="en-GB" sz="1100" dirty="0">
                        <a:effectLst/>
                      </a:endParaRPr>
                    </a:p>
                    <a:p>
                      <a:pPr>
                        <a:spcAft>
                          <a:spcPts val="0"/>
                        </a:spcAft>
                      </a:pPr>
                      <a:r>
                        <a:rPr lang="en-US" sz="1100" dirty="0">
                          <a:effectLst/>
                        </a:rPr>
                        <a:t>Investigate magnets and their uses.</a:t>
                      </a:r>
                      <a:endParaRPr lang="en-GB" sz="1100" dirty="0">
                        <a:effectLst/>
                      </a:endParaRPr>
                    </a:p>
                    <a:p>
                      <a:pPr>
                        <a:spcAft>
                          <a:spcPts val="0"/>
                        </a:spcAft>
                      </a:pPr>
                      <a:r>
                        <a:rPr lang="en-US" sz="1100" dirty="0">
                          <a:effectLst/>
                        </a:rPr>
                        <a:t>Investigate which materials are magnetic.</a:t>
                      </a:r>
                      <a:endParaRPr lang="en-GB" sz="1100" dirty="0">
                        <a:effectLst/>
                      </a:endParaRPr>
                    </a:p>
                    <a:p>
                      <a:pPr>
                        <a:spcAft>
                          <a:spcPts val="0"/>
                        </a:spcAft>
                      </a:pPr>
                      <a:r>
                        <a:rPr lang="en-US" sz="1100" dirty="0">
                          <a:effectLst/>
                        </a:rPr>
                        <a:t>Make art from metals. Explore the use of negative space in art.</a:t>
                      </a:r>
                      <a:endParaRPr lang="en-GB" sz="1100" dirty="0">
                        <a:effectLst/>
                      </a:endParaRPr>
                    </a:p>
                    <a:p>
                      <a:pPr>
                        <a:spcAft>
                          <a:spcPts val="0"/>
                        </a:spcAft>
                      </a:pPr>
                      <a:r>
                        <a:rPr lang="en-US" sz="1100" dirty="0">
                          <a:effectLst/>
                        </a:rPr>
                        <a:t>Experiment with mixing </a:t>
                      </a:r>
                      <a:r>
                        <a:rPr lang="en-US" sz="1100" dirty="0" err="1">
                          <a:effectLst/>
                        </a:rPr>
                        <a:t>colours</a:t>
                      </a:r>
                      <a:r>
                        <a:rPr lang="en-US" sz="1100" dirty="0">
                          <a:effectLst/>
                        </a:rPr>
                        <a:t> and use torches to investigate some effects of light and </a:t>
                      </a:r>
                      <a:r>
                        <a:rPr lang="en-US" sz="1100" dirty="0" err="1">
                          <a:effectLst/>
                        </a:rPr>
                        <a:t>colour</a:t>
                      </a:r>
                      <a:r>
                        <a:rPr lang="en-US" sz="1100" dirty="0">
                          <a:effectLst/>
                        </a:rPr>
                        <a:t>.</a:t>
                      </a:r>
                      <a:endParaRPr lang="en-GB" sz="1100" dirty="0">
                        <a:effectLst/>
                      </a:endParaRPr>
                    </a:p>
                    <a:p>
                      <a:pPr>
                        <a:spcAft>
                          <a:spcPts val="0"/>
                        </a:spcAft>
                      </a:pPr>
                      <a:r>
                        <a:rPr lang="en-US" sz="1100" dirty="0">
                          <a:effectLst/>
                        </a:rPr>
                        <a:t>ICT – Build runs for the robot mouse and </a:t>
                      </a:r>
                      <a:r>
                        <a:rPr lang="en-US" sz="1100" dirty="0" err="1">
                          <a:effectLst/>
                        </a:rPr>
                        <a:t>programme</a:t>
                      </a:r>
                      <a:r>
                        <a:rPr lang="en-US" sz="1100" dirty="0">
                          <a:effectLst/>
                        </a:rPr>
                        <a:t> it to follow directions to the cheese.</a:t>
                      </a:r>
                      <a:endParaRPr lang="en-GB" sz="1100" dirty="0">
                        <a:effectLst/>
                        <a:latin typeface="Times New Roman" panose="02020603050405020304" pitchFamily="18" charset="0"/>
                        <a:ea typeface="Times New Roman" panose="02020603050405020304" pitchFamily="18" charset="0"/>
                      </a:endParaRPr>
                    </a:p>
                  </a:txBody>
                  <a:tcPr marL="50245" marR="50245" marT="0" marB="0"/>
                </a:tc>
                <a:tc>
                  <a:txBody>
                    <a:bodyPr/>
                    <a:lstStyle/>
                    <a:p>
                      <a:pPr algn="ctr">
                        <a:spcAft>
                          <a:spcPts val="0"/>
                        </a:spcAft>
                      </a:pPr>
                      <a:r>
                        <a:rPr lang="en-US" sz="1100" dirty="0">
                          <a:effectLst/>
                        </a:rPr>
                        <a:t>RE – Grow In Love</a:t>
                      </a:r>
                      <a:endParaRPr lang="en-GB" sz="1100" dirty="0">
                        <a:effectLst/>
                      </a:endParaRPr>
                    </a:p>
                    <a:p>
                      <a:pPr>
                        <a:spcAft>
                          <a:spcPts val="0"/>
                        </a:spcAft>
                      </a:pPr>
                      <a:r>
                        <a:rPr lang="en-US" sz="1100" dirty="0">
                          <a:effectLst/>
                        </a:rPr>
                        <a:t>Learn about John the Baptist and his relationship with Jesus.</a:t>
                      </a:r>
                      <a:endParaRPr lang="en-GB" sz="1100" dirty="0">
                        <a:effectLst/>
                      </a:endParaRPr>
                    </a:p>
                    <a:p>
                      <a:pPr>
                        <a:spcAft>
                          <a:spcPts val="0"/>
                        </a:spcAft>
                      </a:pPr>
                      <a:r>
                        <a:rPr lang="en-US" sz="1100" dirty="0">
                          <a:effectLst/>
                        </a:rPr>
                        <a:t>Understand why we are </a:t>
                      </a:r>
                      <a:r>
                        <a:rPr lang="en-US" sz="1100" dirty="0" err="1">
                          <a:effectLst/>
                        </a:rPr>
                        <a:t>baptised</a:t>
                      </a:r>
                      <a:r>
                        <a:rPr lang="en-US" sz="1100" dirty="0">
                          <a:effectLst/>
                        </a:rPr>
                        <a:t>.</a:t>
                      </a:r>
                      <a:endParaRPr lang="en-GB" sz="1100" dirty="0">
                        <a:effectLst/>
                      </a:endParaRPr>
                    </a:p>
                    <a:p>
                      <a:pPr>
                        <a:spcAft>
                          <a:spcPts val="0"/>
                        </a:spcAft>
                      </a:pPr>
                      <a:r>
                        <a:rPr lang="en-US" sz="1100" dirty="0">
                          <a:effectLst/>
                        </a:rPr>
                        <a:t>Learn about the sacrament of Baptism.</a:t>
                      </a:r>
                      <a:endParaRPr lang="en-GB" sz="1100" dirty="0">
                        <a:effectLst/>
                      </a:endParaRPr>
                    </a:p>
                    <a:p>
                      <a:pPr>
                        <a:spcAft>
                          <a:spcPts val="0"/>
                        </a:spcAft>
                      </a:pPr>
                      <a:r>
                        <a:rPr lang="en-US" sz="1100" dirty="0">
                          <a:effectLst/>
                        </a:rPr>
                        <a:t>Grow in Love Prayer Service to close the P2 year. </a:t>
                      </a:r>
                      <a:endParaRPr lang="en-GB" sz="1100" dirty="0">
                        <a:effectLst/>
                        <a:latin typeface="Times New Roman" panose="02020603050405020304" pitchFamily="18" charset="0"/>
                        <a:ea typeface="Times New Roman" panose="02020603050405020304" pitchFamily="18" charset="0"/>
                      </a:endParaRPr>
                    </a:p>
                  </a:txBody>
                  <a:tcPr marL="50245" marR="50245" marT="0" marB="0"/>
                </a:tc>
                <a:tc>
                  <a:txBody>
                    <a:bodyPr/>
                    <a:lstStyle/>
                    <a:p>
                      <a:pPr algn="ctr">
                        <a:spcAft>
                          <a:spcPts val="0"/>
                        </a:spcAft>
                      </a:pPr>
                      <a:r>
                        <a:rPr lang="en-US" sz="1100" dirty="0">
                          <a:effectLst/>
                        </a:rPr>
                        <a:t>TSPC</a:t>
                      </a:r>
                      <a:endParaRPr lang="en-GB" sz="1100" dirty="0">
                        <a:effectLst/>
                      </a:endParaRPr>
                    </a:p>
                    <a:p>
                      <a:pPr>
                        <a:spcAft>
                          <a:spcPts val="0"/>
                        </a:spcAft>
                      </a:pPr>
                      <a:r>
                        <a:rPr lang="en-US" sz="1100" dirty="0">
                          <a:effectLst/>
                        </a:rPr>
                        <a:t>Children will work in groups, with partners and individually to plan and carry out experiments they choose themselves.</a:t>
                      </a:r>
                      <a:endParaRPr lang="en-GB" sz="1100" dirty="0">
                        <a:effectLst/>
                      </a:endParaRPr>
                    </a:p>
                    <a:p>
                      <a:pPr>
                        <a:spcAft>
                          <a:spcPts val="0"/>
                        </a:spcAft>
                      </a:pPr>
                      <a:r>
                        <a:rPr lang="en-US" sz="1100" dirty="0">
                          <a:effectLst/>
                        </a:rPr>
                        <a:t>They will have access to a range of scientific materials and choose their own investigations. </a:t>
                      </a:r>
                      <a:endParaRPr lang="en-GB" sz="1100" dirty="0">
                        <a:effectLst/>
                      </a:endParaRPr>
                    </a:p>
                    <a:p>
                      <a:pPr>
                        <a:spcAft>
                          <a:spcPts val="0"/>
                        </a:spcAft>
                      </a:pPr>
                      <a:r>
                        <a:rPr lang="en-US" sz="1100" dirty="0">
                          <a:effectLst/>
                        </a:rPr>
                        <a:t>We will discuss their results together and possible scientific implications for what they have discovered.</a:t>
                      </a:r>
                      <a:endParaRPr lang="en-GB" sz="1100" dirty="0">
                        <a:effectLst/>
                        <a:latin typeface="Times New Roman" panose="02020603050405020304" pitchFamily="18" charset="0"/>
                        <a:ea typeface="Times New Roman" panose="02020603050405020304" pitchFamily="18" charset="0"/>
                      </a:endParaRPr>
                    </a:p>
                  </a:txBody>
                  <a:tcPr marL="50245" marR="50245" marT="0" marB="0"/>
                </a:tc>
                <a:extLst>
                  <a:ext uri="{0D108BD9-81ED-4DB2-BD59-A6C34878D82A}">
                    <a16:rowId xmlns:a16="http://schemas.microsoft.com/office/drawing/2014/main" val="2310532372"/>
                  </a:ext>
                </a:extLst>
              </a:tr>
            </a:tbl>
          </a:graphicData>
        </a:graphic>
      </p:graphicFrame>
    </p:spTree>
    <p:extLst>
      <p:ext uri="{BB962C8B-B14F-4D97-AF65-F5344CB8AC3E}">
        <p14:creationId xmlns:p14="http://schemas.microsoft.com/office/powerpoint/2010/main" val="217818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3464" y="253218"/>
            <a:ext cx="9491871" cy="6457467"/>
          </a:xfrm>
        </p:spPr>
      </p:pic>
      <p:sp>
        <p:nvSpPr>
          <p:cNvPr id="2" name="Title 1"/>
          <p:cNvSpPr>
            <a:spLocks noGrp="1"/>
          </p:cNvSpPr>
          <p:nvPr>
            <p:ph type="title"/>
          </p:nvPr>
        </p:nvSpPr>
        <p:spPr>
          <a:xfrm>
            <a:off x="337625" y="365125"/>
            <a:ext cx="11451101" cy="915035"/>
          </a:xfrm>
        </p:spPr>
        <p:txBody>
          <a:bodyPr>
            <a:normAutofit/>
          </a:bodyPr>
          <a:lstStyle/>
          <a:p>
            <a:r>
              <a:rPr lang="en-GB" b="1" dirty="0">
                <a:solidFill>
                  <a:srgbClr val="FF0000"/>
                </a:solidFill>
                <a:latin typeface="Kristen ITC" panose="03050502040202030202" pitchFamily="66" charset="0"/>
              </a:rPr>
              <a:t>Holiday Brochures</a:t>
            </a:r>
          </a:p>
        </p:txBody>
      </p:sp>
      <p:sp>
        <p:nvSpPr>
          <p:cNvPr id="5" name="TextBox 4"/>
          <p:cNvSpPr txBox="1"/>
          <p:nvPr/>
        </p:nvSpPr>
        <p:spPr>
          <a:xfrm>
            <a:off x="337625" y="1392067"/>
            <a:ext cx="1716258" cy="5355312"/>
          </a:xfrm>
          <a:prstGeom prst="rect">
            <a:avLst/>
          </a:prstGeom>
          <a:noFill/>
        </p:spPr>
        <p:txBody>
          <a:bodyPr wrap="square" rtlCol="0">
            <a:spAutoFit/>
          </a:bodyPr>
          <a:lstStyle/>
          <a:p>
            <a:r>
              <a:rPr lang="en-GB" dirty="0"/>
              <a:t>Follow a route around this country park and notice all the attractions. What would you do on a day out here?</a:t>
            </a:r>
          </a:p>
          <a:p>
            <a:r>
              <a:rPr lang="en-GB" dirty="0"/>
              <a:t>Where would you park?</a:t>
            </a:r>
          </a:p>
          <a:p>
            <a:r>
              <a:rPr lang="en-GB" dirty="0"/>
              <a:t>Where would you have lunch?</a:t>
            </a:r>
          </a:p>
          <a:p>
            <a:r>
              <a:rPr lang="en-GB" dirty="0"/>
              <a:t>Can you see the blank signs?</a:t>
            </a:r>
          </a:p>
          <a:p>
            <a:r>
              <a:rPr lang="en-GB" dirty="0"/>
              <a:t>What do you think should be written on them? Can you write any signs?</a:t>
            </a:r>
          </a:p>
        </p:txBody>
      </p:sp>
      <p:sp>
        <p:nvSpPr>
          <p:cNvPr id="6" name="Flowchart: Process 5"/>
          <p:cNvSpPr/>
          <p:nvPr/>
        </p:nvSpPr>
        <p:spPr>
          <a:xfrm>
            <a:off x="7737231" y="2222695"/>
            <a:ext cx="900332"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Picnic area</a:t>
            </a:r>
          </a:p>
        </p:txBody>
      </p:sp>
      <p:sp>
        <p:nvSpPr>
          <p:cNvPr id="7" name="Flowchart: Process 6"/>
          <p:cNvSpPr/>
          <p:nvPr/>
        </p:nvSpPr>
        <p:spPr>
          <a:xfrm>
            <a:off x="10578905" y="2222695"/>
            <a:ext cx="1044829"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playpark</a:t>
            </a:r>
            <a:endParaRPr lang="en-GB" dirty="0">
              <a:solidFill>
                <a:schemeClr val="tx1"/>
              </a:solidFill>
            </a:endParaRPr>
          </a:p>
        </p:txBody>
      </p:sp>
      <p:sp>
        <p:nvSpPr>
          <p:cNvPr id="8" name="Flowchart: Process 7"/>
          <p:cNvSpPr/>
          <p:nvPr/>
        </p:nvSpPr>
        <p:spPr>
          <a:xfrm>
            <a:off x="8860302" y="3481951"/>
            <a:ext cx="900332"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Petting zoo</a:t>
            </a:r>
          </a:p>
        </p:txBody>
      </p:sp>
      <p:sp>
        <p:nvSpPr>
          <p:cNvPr id="9" name="Flowchart: Process 8"/>
          <p:cNvSpPr/>
          <p:nvPr/>
        </p:nvSpPr>
        <p:spPr>
          <a:xfrm>
            <a:off x="3584917" y="4016524"/>
            <a:ext cx="900332"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carpark</a:t>
            </a:r>
          </a:p>
        </p:txBody>
      </p:sp>
      <p:sp>
        <p:nvSpPr>
          <p:cNvPr id="10" name="Flowchart: Process 9"/>
          <p:cNvSpPr/>
          <p:nvPr/>
        </p:nvSpPr>
        <p:spPr>
          <a:xfrm>
            <a:off x="5877951" y="5935807"/>
            <a:ext cx="900332"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Ticket</a:t>
            </a:r>
            <a:r>
              <a:rPr lang="en-GB" dirty="0"/>
              <a:t> </a:t>
            </a:r>
            <a:r>
              <a:rPr lang="en-GB" dirty="0">
                <a:solidFill>
                  <a:schemeClr val="tx1"/>
                </a:solidFill>
              </a:rPr>
              <a:t>office</a:t>
            </a:r>
          </a:p>
        </p:txBody>
      </p:sp>
      <p:sp>
        <p:nvSpPr>
          <p:cNvPr id="11" name="Flowchart: Process 10"/>
          <p:cNvSpPr/>
          <p:nvPr/>
        </p:nvSpPr>
        <p:spPr>
          <a:xfrm>
            <a:off x="5162843" y="1216854"/>
            <a:ext cx="900332"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Nature trail</a:t>
            </a:r>
          </a:p>
        </p:txBody>
      </p:sp>
      <p:sp>
        <p:nvSpPr>
          <p:cNvPr id="12" name="Flowchart: Process 11"/>
          <p:cNvSpPr/>
          <p:nvPr/>
        </p:nvSpPr>
        <p:spPr>
          <a:xfrm>
            <a:off x="4151446" y="1617784"/>
            <a:ext cx="900332" cy="53457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Wildlife pond</a:t>
            </a:r>
          </a:p>
        </p:txBody>
      </p:sp>
    </p:spTree>
    <p:extLst>
      <p:ext uri="{BB962C8B-B14F-4D97-AF65-F5344CB8AC3E}">
        <p14:creationId xmlns:p14="http://schemas.microsoft.com/office/powerpoint/2010/main" val="26735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latin typeface="Forte" panose="03060902040502070203" pitchFamily="66" charset="0"/>
              </a:rPr>
              <a:t>Brilliant work so far! </a:t>
            </a:r>
            <a:r>
              <a:rPr lang="en-GB" dirty="0"/>
              <a:t>Now let’s design our own. What would you love to have if you could design your own holiday park?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752385" y="3991983"/>
            <a:ext cx="3250073" cy="2128777"/>
          </a:xfrm>
          <a:prstGeom prst="rect">
            <a:avLst/>
          </a:prstGeom>
        </p:spPr>
      </p:pic>
      <p:sp>
        <p:nvSpPr>
          <p:cNvPr id="5" name="Cloud Callout 4"/>
          <p:cNvSpPr/>
          <p:nvPr/>
        </p:nvSpPr>
        <p:spPr>
          <a:xfrm>
            <a:off x="5313033" y="1153552"/>
            <a:ext cx="3953022" cy="2120838"/>
          </a:xfrm>
          <a:prstGeom prst="cloudCallout">
            <a:avLst>
              <a:gd name="adj1" fmla="val -30797"/>
              <a:gd name="adj2" fmla="val 83760"/>
            </a:avLst>
          </a:prstGeom>
          <a:solidFill>
            <a:srgbClr val="F1E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Callout 5"/>
          <p:cNvSpPr/>
          <p:nvPr/>
        </p:nvSpPr>
        <p:spPr>
          <a:xfrm>
            <a:off x="8172339" y="2234850"/>
            <a:ext cx="3953022" cy="1786597"/>
          </a:xfrm>
          <a:prstGeom prst="cloudCallout">
            <a:avLst>
              <a:gd name="adj1" fmla="val -59979"/>
              <a:gd name="adj2" fmla="val 475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Callout 6"/>
          <p:cNvSpPr/>
          <p:nvPr/>
        </p:nvSpPr>
        <p:spPr>
          <a:xfrm>
            <a:off x="7875563" y="4163072"/>
            <a:ext cx="3671668" cy="2518336"/>
          </a:xfrm>
          <a:prstGeom prst="cloudCallout">
            <a:avLst>
              <a:gd name="adj1" fmla="val -69232"/>
              <a:gd name="adj2" fmla="val -17028"/>
            </a:avLst>
          </a:prstGeom>
          <a:solidFill>
            <a:srgbClr val="F1E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Callout 7"/>
          <p:cNvSpPr/>
          <p:nvPr/>
        </p:nvSpPr>
        <p:spPr>
          <a:xfrm>
            <a:off x="513470" y="4163072"/>
            <a:ext cx="3953022" cy="1786597"/>
          </a:xfrm>
          <a:prstGeom prst="cloudCallout">
            <a:avLst>
              <a:gd name="adj1" fmla="val 73117"/>
              <a:gd name="adj2" fmla="val -36712"/>
            </a:avLst>
          </a:prstGeom>
          <a:solidFill>
            <a:srgbClr val="F1E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p:cNvSpPr/>
          <p:nvPr/>
        </p:nvSpPr>
        <p:spPr>
          <a:xfrm>
            <a:off x="215704" y="1690688"/>
            <a:ext cx="3953022" cy="2234197"/>
          </a:xfrm>
          <a:prstGeom prst="cloudCallout">
            <a:avLst>
              <a:gd name="adj1" fmla="val 72050"/>
              <a:gd name="adj2" fmla="val 396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Water Park Free Stock Photo - Public Domain Pictures"/>
          <p:cNvPicPr>
            <a:picLocks noChangeAspect="1"/>
          </p:cNvPicPr>
          <p:nvPr/>
        </p:nvPicPr>
        <p:blipFill rotWithShape="1">
          <a:blip r:embed="rId4" cstate="print">
            <a:extLst>
              <a:ext uri="{28A0092B-C50C-407E-A947-70E740481C1C}">
                <a14:useLocalDpi xmlns:a14="http://schemas.microsoft.com/office/drawing/2010/main" val="0"/>
              </a:ext>
            </a:extLst>
          </a:blip>
          <a:srcRect r="15730"/>
          <a:stretch/>
        </p:blipFill>
        <p:spPr>
          <a:xfrm>
            <a:off x="1664648" y="2078208"/>
            <a:ext cx="1055134" cy="1526930"/>
          </a:xfrm>
          <a:prstGeom prst="rect">
            <a:avLst/>
          </a:prstGeom>
        </p:spPr>
      </p:pic>
      <p:pic>
        <p:nvPicPr>
          <p:cNvPr id="11" name="Picture 10" descr="Swimming pool by laobc - A swimming pool, with a swimming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949" y="4469419"/>
            <a:ext cx="1989665" cy="1173902"/>
          </a:xfrm>
          <a:prstGeom prst="rect">
            <a:avLst/>
          </a:prstGeom>
        </p:spPr>
      </p:pic>
      <p:pic>
        <p:nvPicPr>
          <p:cNvPr id="13" name="Picture 12" descr="Carnival,cartoon vectors,fair,fav contributors,funfair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3625" y="4336253"/>
            <a:ext cx="1956897" cy="1921734"/>
          </a:xfrm>
          <a:prstGeom prst="rect">
            <a:avLst/>
          </a:prstGeom>
        </p:spPr>
      </p:pic>
      <p:pic>
        <p:nvPicPr>
          <p:cNvPr id="14" name="Picture 13" descr="Free vector graphic: Animal, Ape, Cartoon, Hanging - Fre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71554" y="2385705"/>
            <a:ext cx="1258968" cy="1777367"/>
          </a:xfrm>
          <a:prstGeom prst="rect">
            <a:avLst/>
          </a:prstGeom>
        </p:spPr>
      </p:pic>
      <p:pic>
        <p:nvPicPr>
          <p:cNvPr id="15" name="Picture 14" descr="HeLLo GoD, MaY i SPeaK To My SoN, PLeASe?: Call 232 : YOUR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2963" y="1424680"/>
            <a:ext cx="1859376" cy="1557227"/>
          </a:xfrm>
          <a:prstGeom prst="rect">
            <a:avLst/>
          </a:prstGeom>
        </p:spPr>
      </p:pic>
    </p:spTree>
    <p:extLst>
      <p:ext uri="{BB962C8B-B14F-4D97-AF65-F5344CB8AC3E}">
        <p14:creationId xmlns:p14="http://schemas.microsoft.com/office/powerpoint/2010/main" val="9732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238515"/>
            <a:ext cx="11521440" cy="1345812"/>
          </a:xfrm>
        </p:spPr>
        <p:txBody>
          <a:bodyPr>
            <a:noAutofit/>
          </a:bodyPr>
          <a:lstStyle/>
          <a:p>
            <a:r>
              <a:rPr lang="en-GB" sz="2800" dirty="0">
                <a:solidFill>
                  <a:srgbClr val="002060"/>
                </a:solidFill>
              </a:rPr>
              <a:t>First, get a piece of paper and fold it in half like a card. On the double page spread on the inside is where you can draw your map.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359"/>
          <a:stretch/>
        </p:blipFill>
        <p:spPr>
          <a:xfrm>
            <a:off x="3966953" y="1290549"/>
            <a:ext cx="7751435" cy="5421490"/>
          </a:xfrm>
          <a:prstGeom prst="rect">
            <a:avLst/>
          </a:prstGeom>
        </p:spPr>
      </p:pic>
      <p:sp>
        <p:nvSpPr>
          <p:cNvPr id="6" name="Content Placeholder 5"/>
          <p:cNvSpPr>
            <a:spLocks noGrp="1"/>
          </p:cNvSpPr>
          <p:nvPr>
            <p:ph idx="1"/>
          </p:nvPr>
        </p:nvSpPr>
        <p:spPr>
          <a:xfrm>
            <a:off x="196948" y="1825625"/>
            <a:ext cx="2743200" cy="4617378"/>
          </a:xfrm>
        </p:spPr>
        <p:txBody>
          <a:bodyPr>
            <a:normAutofit fontScale="92500" lnSpcReduction="10000"/>
          </a:bodyPr>
          <a:lstStyle/>
          <a:p>
            <a:r>
              <a:rPr lang="en-GB" dirty="0">
                <a:solidFill>
                  <a:srgbClr val="002060"/>
                </a:solidFill>
              </a:rPr>
              <a:t>Start off with the path through your holiday park, then draw in all the attractions you would like. </a:t>
            </a:r>
          </a:p>
          <a:p>
            <a:r>
              <a:rPr lang="en-GB" dirty="0">
                <a:solidFill>
                  <a:srgbClr val="002060"/>
                </a:solidFill>
              </a:rPr>
              <a:t>Then label it with signs so people know where to go. </a:t>
            </a:r>
          </a:p>
          <a:p>
            <a:r>
              <a:rPr lang="en-GB" dirty="0">
                <a:solidFill>
                  <a:srgbClr val="002060"/>
                </a:solidFill>
              </a:rPr>
              <a:t>Here’s Marley’s one.</a:t>
            </a:r>
            <a:endParaRPr lang="en-GB" dirty="0"/>
          </a:p>
        </p:txBody>
      </p:sp>
    </p:spTree>
    <p:extLst>
      <p:ext uri="{BB962C8B-B14F-4D97-AF65-F5344CB8AC3E}">
        <p14:creationId xmlns:p14="http://schemas.microsoft.com/office/powerpoint/2010/main" val="452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Now, the front cover. What is your holiday park called? Give it a name at the top.</a:t>
            </a:r>
          </a:p>
        </p:txBody>
      </p:sp>
      <p:sp>
        <p:nvSpPr>
          <p:cNvPr id="3" name="Content Placeholder 2"/>
          <p:cNvSpPr>
            <a:spLocks noGrp="1"/>
          </p:cNvSpPr>
          <p:nvPr>
            <p:ph idx="1"/>
          </p:nvPr>
        </p:nvSpPr>
        <p:spPr>
          <a:xfrm>
            <a:off x="821494" y="1705714"/>
            <a:ext cx="10515600" cy="4351338"/>
          </a:xfrm>
        </p:spPr>
        <p:txBody>
          <a:bodyPr/>
          <a:lstStyle/>
          <a:p>
            <a:r>
              <a:rPr lang="en-GB" dirty="0"/>
              <a:t>Write some sentences telling people what you can do there. Here are some helpful words and phrases. Read the next 2 pages before you start.</a:t>
            </a:r>
          </a:p>
        </p:txBody>
      </p:sp>
      <p:sp>
        <p:nvSpPr>
          <p:cNvPr id="4" name="Rectangle 3"/>
          <p:cNvSpPr/>
          <p:nvPr/>
        </p:nvSpPr>
        <p:spPr>
          <a:xfrm>
            <a:off x="225083" y="3207433"/>
            <a:ext cx="3277772" cy="10691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SassoonPrimaryInfant" pitchFamily="2" charset="0"/>
              </a:rPr>
              <a:t>You can</a:t>
            </a:r>
          </a:p>
        </p:txBody>
      </p:sp>
      <p:sp>
        <p:nvSpPr>
          <p:cNvPr id="5" name="Flowchart: Process 4"/>
          <p:cNvSpPr/>
          <p:nvPr/>
        </p:nvSpPr>
        <p:spPr>
          <a:xfrm>
            <a:off x="3716801" y="2785403"/>
            <a:ext cx="2236763" cy="8440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SassoonPrimaryInfant" pitchFamily="2" charset="0"/>
              </a:rPr>
              <a:t>have</a:t>
            </a:r>
            <a:r>
              <a:rPr lang="en-GB" dirty="0"/>
              <a:t> </a:t>
            </a:r>
          </a:p>
        </p:txBody>
      </p:sp>
      <p:sp>
        <p:nvSpPr>
          <p:cNvPr id="6" name="Flowchart: Process 5"/>
          <p:cNvSpPr/>
          <p:nvPr/>
        </p:nvSpPr>
        <p:spPr>
          <a:xfrm>
            <a:off x="6159302" y="2591548"/>
            <a:ext cx="2236763" cy="597253"/>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picnic</a:t>
            </a:r>
          </a:p>
        </p:txBody>
      </p:sp>
      <p:sp>
        <p:nvSpPr>
          <p:cNvPr id="7" name="Flowchart: Process 6"/>
          <p:cNvSpPr/>
          <p:nvPr/>
        </p:nvSpPr>
        <p:spPr>
          <a:xfrm>
            <a:off x="6205024" y="3651189"/>
            <a:ext cx="2236763" cy="625389"/>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the </a:t>
            </a:r>
            <a:r>
              <a:rPr lang="en-GB" dirty="0" err="1"/>
              <a:t>playpark</a:t>
            </a:r>
            <a:endParaRPr lang="en-GB" dirty="0"/>
          </a:p>
        </p:txBody>
      </p:sp>
      <p:sp>
        <p:nvSpPr>
          <p:cNvPr id="8" name="Flowchart: Process 7"/>
          <p:cNvSpPr/>
          <p:nvPr/>
        </p:nvSpPr>
        <p:spPr>
          <a:xfrm>
            <a:off x="3735558" y="3834070"/>
            <a:ext cx="2236763" cy="8440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SassoonPrimaryInfant" pitchFamily="2" charset="0"/>
              </a:rPr>
              <a:t>go</a:t>
            </a:r>
          </a:p>
        </p:txBody>
      </p:sp>
      <p:sp>
        <p:nvSpPr>
          <p:cNvPr id="9" name="Flowchart: Process 8"/>
          <p:cNvSpPr/>
          <p:nvPr/>
        </p:nvSpPr>
        <p:spPr>
          <a:xfrm>
            <a:off x="3699215" y="4902013"/>
            <a:ext cx="2236763" cy="8440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SassoonPrimaryInfant" pitchFamily="2" charset="0"/>
              </a:rPr>
              <a:t>see</a:t>
            </a:r>
          </a:p>
        </p:txBody>
      </p:sp>
      <p:sp>
        <p:nvSpPr>
          <p:cNvPr id="10" name="Flowchart: Process 9"/>
          <p:cNvSpPr/>
          <p:nvPr/>
        </p:nvSpPr>
        <p:spPr>
          <a:xfrm>
            <a:off x="6205023" y="5192228"/>
            <a:ext cx="2236763" cy="597253"/>
          </a:xfrm>
          <a:prstGeom prst="flowChartProcess">
            <a:avLst/>
          </a:prstGeom>
          <a:solidFill>
            <a:srgbClr val="FCA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wild animals</a:t>
            </a:r>
          </a:p>
        </p:txBody>
      </p:sp>
      <p:sp>
        <p:nvSpPr>
          <p:cNvPr id="11" name="Flowchart: Process 10"/>
          <p:cNvSpPr/>
          <p:nvPr/>
        </p:nvSpPr>
        <p:spPr>
          <a:xfrm>
            <a:off x="8557253" y="2546549"/>
            <a:ext cx="2236763" cy="597253"/>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lunch at the cafe</a:t>
            </a:r>
          </a:p>
        </p:txBody>
      </p:sp>
      <p:sp>
        <p:nvSpPr>
          <p:cNvPr id="12" name="Flowchart: Process 11"/>
          <p:cNvSpPr/>
          <p:nvPr/>
        </p:nvSpPr>
        <p:spPr>
          <a:xfrm>
            <a:off x="6205024" y="4421433"/>
            <a:ext cx="2236763" cy="625389"/>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swimming</a:t>
            </a:r>
          </a:p>
        </p:txBody>
      </p:sp>
      <p:sp>
        <p:nvSpPr>
          <p:cNvPr id="13" name="Flowchart: Process 12"/>
          <p:cNvSpPr/>
          <p:nvPr/>
        </p:nvSpPr>
        <p:spPr>
          <a:xfrm>
            <a:off x="8710833" y="4421432"/>
            <a:ext cx="2236763" cy="625389"/>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a nature trail</a:t>
            </a:r>
          </a:p>
        </p:txBody>
      </p:sp>
      <p:sp>
        <p:nvSpPr>
          <p:cNvPr id="14" name="Flowchart: Process 13"/>
          <p:cNvSpPr/>
          <p:nvPr/>
        </p:nvSpPr>
        <p:spPr>
          <a:xfrm>
            <a:off x="8655733" y="3610223"/>
            <a:ext cx="2236763" cy="625389"/>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down the water slides</a:t>
            </a:r>
          </a:p>
        </p:txBody>
      </p:sp>
      <p:sp>
        <p:nvSpPr>
          <p:cNvPr id="15" name="Flowchart: Process 14"/>
          <p:cNvSpPr/>
          <p:nvPr/>
        </p:nvSpPr>
        <p:spPr>
          <a:xfrm>
            <a:off x="6320490" y="6072078"/>
            <a:ext cx="2236763" cy="597253"/>
          </a:xfrm>
          <a:prstGeom prst="flowChartProcess">
            <a:avLst/>
          </a:prstGeom>
          <a:solidFill>
            <a:srgbClr val="FCA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ducks</a:t>
            </a:r>
          </a:p>
        </p:txBody>
      </p:sp>
      <p:sp>
        <p:nvSpPr>
          <p:cNvPr id="16" name="Flowchart: Process 15"/>
          <p:cNvSpPr/>
          <p:nvPr/>
        </p:nvSpPr>
        <p:spPr>
          <a:xfrm>
            <a:off x="8728995" y="5296043"/>
            <a:ext cx="2236763" cy="597253"/>
          </a:xfrm>
          <a:prstGeom prst="flowChartProcess">
            <a:avLst/>
          </a:prstGeom>
          <a:solidFill>
            <a:srgbClr val="FCA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wild squirrels</a:t>
            </a:r>
          </a:p>
        </p:txBody>
      </p:sp>
      <p:sp>
        <p:nvSpPr>
          <p:cNvPr id="17" name="Flowchart: Process 16"/>
          <p:cNvSpPr/>
          <p:nvPr/>
        </p:nvSpPr>
        <p:spPr>
          <a:xfrm>
            <a:off x="2405575" y="5923794"/>
            <a:ext cx="3530403" cy="8440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SassoonPrimaryInfant" pitchFamily="2" charset="0"/>
              </a:rPr>
              <a:t>feed / pet / ride</a:t>
            </a:r>
          </a:p>
        </p:txBody>
      </p:sp>
      <p:sp>
        <p:nvSpPr>
          <p:cNvPr id="18" name="Flowchart: Process 17"/>
          <p:cNvSpPr/>
          <p:nvPr/>
        </p:nvSpPr>
        <p:spPr>
          <a:xfrm>
            <a:off x="8837145" y="6111547"/>
            <a:ext cx="2236763" cy="597253"/>
          </a:xfrm>
          <a:prstGeom prst="flowChartProcess">
            <a:avLst/>
          </a:prstGeom>
          <a:solidFill>
            <a:srgbClr val="FCA6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horses</a:t>
            </a:r>
          </a:p>
        </p:txBody>
      </p:sp>
    </p:spTree>
    <p:extLst>
      <p:ext uri="{BB962C8B-B14F-4D97-AF65-F5344CB8AC3E}">
        <p14:creationId xmlns:p14="http://schemas.microsoft.com/office/powerpoint/2010/main" val="142127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238515"/>
            <a:ext cx="11521440" cy="1027578"/>
          </a:xfrm>
        </p:spPr>
        <p:txBody>
          <a:bodyPr>
            <a:noAutofit/>
          </a:bodyPr>
          <a:lstStyle/>
          <a:p>
            <a:r>
              <a:rPr lang="en-GB" sz="2800" b="1" dirty="0">
                <a:solidFill>
                  <a:srgbClr val="002060"/>
                </a:solidFill>
              </a:rPr>
              <a:t>Here’s Marley’s front cover. What could he do to make it better do you think?</a:t>
            </a:r>
          </a:p>
        </p:txBody>
      </p:sp>
      <p:sp>
        <p:nvSpPr>
          <p:cNvPr id="3" name="Content Placeholder 2"/>
          <p:cNvSpPr>
            <a:spLocks noGrp="1"/>
          </p:cNvSpPr>
          <p:nvPr>
            <p:ph idx="1"/>
          </p:nvPr>
        </p:nvSpPr>
        <p:spPr>
          <a:xfrm>
            <a:off x="0" y="4948242"/>
            <a:ext cx="8045868" cy="1759708"/>
          </a:xfrm>
        </p:spPr>
        <p:txBody>
          <a:bodyPr/>
          <a:lstStyle/>
          <a:p>
            <a:r>
              <a:rPr lang="en-GB" dirty="0">
                <a:solidFill>
                  <a:srgbClr val="00B0F0"/>
                </a:solidFill>
                <a:latin typeface="Kristen ITC" panose="03050502040202030202" pitchFamily="66" charset="0"/>
              </a:rPr>
              <a:t>Brochures are designed to make people really want to visit the place. It’s called </a:t>
            </a:r>
            <a:r>
              <a:rPr lang="en-GB" i="1" dirty="0">
                <a:solidFill>
                  <a:srgbClr val="00B0F0"/>
                </a:solidFill>
                <a:latin typeface="Kristen ITC" panose="03050502040202030202" pitchFamily="66" charset="0"/>
              </a:rPr>
              <a:t>Persuasive writing </a:t>
            </a:r>
            <a:r>
              <a:rPr lang="en-GB" dirty="0">
                <a:solidFill>
                  <a:srgbClr val="00B0F0"/>
                </a:solidFill>
                <a:latin typeface="Kristen ITC" panose="03050502040202030202" pitchFamily="66" charset="0"/>
              </a:rPr>
              <a:t>– trying to persuade people to visit this park. </a:t>
            </a:r>
            <a:endParaRPr lang="en-GB"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567" t="5055" r="7058" b="1079"/>
          <a:stretch/>
        </p:blipFill>
        <p:spPr>
          <a:xfrm rot="5400000">
            <a:off x="248797" y="1636274"/>
            <a:ext cx="3582035" cy="2841673"/>
          </a:xfrm>
          <a:prstGeom prst="rect">
            <a:avLst/>
          </a:prstGeom>
        </p:spPr>
      </p:pic>
      <p:sp>
        <p:nvSpPr>
          <p:cNvPr id="5" name="Cloud Callout 4"/>
          <p:cNvSpPr/>
          <p:nvPr/>
        </p:nvSpPr>
        <p:spPr>
          <a:xfrm>
            <a:off x="3597812" y="1052662"/>
            <a:ext cx="2897945" cy="1997613"/>
          </a:xfrm>
          <a:prstGeom prst="cloudCallout">
            <a:avLst>
              <a:gd name="adj1" fmla="val 49555"/>
              <a:gd name="adj2" fmla="val 56162"/>
            </a:avLst>
          </a:prstGeom>
          <a:solidFill>
            <a:srgbClr val="F1E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Maybe make it more colourful, with a nice picture or coloured writing?</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524" t="20588" b="9027"/>
          <a:stretch/>
        </p:blipFill>
        <p:spPr>
          <a:xfrm rot="5400000">
            <a:off x="6182433" y="2382597"/>
            <a:ext cx="2990020" cy="173736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7400" t="11152" r="3226" b="12598"/>
          <a:stretch/>
        </p:blipFill>
        <p:spPr>
          <a:xfrm rot="5400000">
            <a:off x="8696930" y="3605663"/>
            <a:ext cx="3004285" cy="1907179"/>
          </a:xfrm>
          <a:prstGeom prst="rect">
            <a:avLst/>
          </a:prstGeom>
        </p:spPr>
      </p:pic>
      <p:sp>
        <p:nvSpPr>
          <p:cNvPr id="6" name="Cloud Callout 5"/>
          <p:cNvSpPr/>
          <p:nvPr/>
        </p:nvSpPr>
        <p:spPr>
          <a:xfrm>
            <a:off x="8546124" y="1052662"/>
            <a:ext cx="3460652" cy="1662403"/>
          </a:xfrm>
          <a:prstGeom prst="cloudCallout">
            <a:avLst>
              <a:gd name="adj1" fmla="val -17920"/>
              <a:gd name="adj2" fmla="val 82494"/>
            </a:avLst>
          </a:prstGeom>
          <a:solidFill>
            <a:srgbClr val="F1EC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Maybe try to make his sentences more interesting with exciting words.</a:t>
            </a:r>
          </a:p>
        </p:txBody>
      </p:sp>
    </p:spTree>
    <p:extLst>
      <p:ext uri="{BB962C8B-B14F-4D97-AF65-F5344CB8AC3E}">
        <p14:creationId xmlns:p14="http://schemas.microsoft.com/office/powerpoint/2010/main" val="147771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238515"/>
            <a:ext cx="11521440" cy="1027578"/>
          </a:xfrm>
        </p:spPr>
        <p:txBody>
          <a:bodyPr>
            <a:noAutofit/>
          </a:bodyPr>
          <a:lstStyle/>
          <a:p>
            <a:r>
              <a:rPr lang="en-GB" sz="2800" dirty="0">
                <a:solidFill>
                  <a:srgbClr val="00B0F0"/>
                </a:solidFill>
                <a:latin typeface="Kristen ITC" panose="03050502040202030202" pitchFamily="66" charset="0"/>
              </a:rPr>
              <a:t>Can you think of any good words to put into  these sentences to make them sound even better?</a:t>
            </a:r>
          </a:p>
        </p:txBody>
      </p:sp>
      <p:sp>
        <p:nvSpPr>
          <p:cNvPr id="3" name="Content Placeholder 2"/>
          <p:cNvSpPr>
            <a:spLocks noGrp="1"/>
          </p:cNvSpPr>
          <p:nvPr>
            <p:ph idx="1"/>
          </p:nvPr>
        </p:nvSpPr>
        <p:spPr>
          <a:xfrm>
            <a:off x="196949" y="1505243"/>
            <a:ext cx="11704320" cy="2715065"/>
          </a:xfrm>
        </p:spPr>
        <p:txBody>
          <a:bodyPr/>
          <a:lstStyle/>
          <a:p>
            <a:pPr marL="0" indent="0">
              <a:buNone/>
            </a:pPr>
            <a:r>
              <a:rPr lang="en-GB" sz="4400" dirty="0">
                <a:solidFill>
                  <a:srgbClr val="002060"/>
                </a:solidFill>
                <a:latin typeface="SassoonPrimaryInfant" pitchFamily="2" charset="0"/>
              </a:rPr>
              <a:t>You can row a boat on the                lake.</a:t>
            </a:r>
          </a:p>
          <a:p>
            <a:pPr marL="0" indent="0">
              <a:buNone/>
            </a:pPr>
            <a:endParaRPr lang="en-GB" sz="4400" dirty="0">
              <a:solidFill>
                <a:srgbClr val="002060"/>
              </a:solidFill>
              <a:latin typeface="SassoonPrimaryInfant" pitchFamily="2" charset="0"/>
            </a:endParaRPr>
          </a:p>
          <a:p>
            <a:pPr marL="0" indent="0">
              <a:buNone/>
            </a:pPr>
            <a:r>
              <a:rPr lang="en-GB" sz="4400" dirty="0">
                <a:solidFill>
                  <a:srgbClr val="002060"/>
                </a:solidFill>
                <a:latin typeface="SassoonPrimaryInfant" pitchFamily="2" charset="0"/>
              </a:rPr>
              <a:t>You can go down the                 water slides.</a:t>
            </a:r>
          </a:p>
          <a:p>
            <a:pPr marL="0" indent="0">
              <a:buNone/>
            </a:pPr>
            <a:endParaRPr lang="en-GB" sz="4400" dirty="0">
              <a:solidFill>
                <a:srgbClr val="002060"/>
              </a:solidFill>
              <a:latin typeface="SassoonPrimaryInfant" pitchFamily="2" charset="0"/>
            </a:endParaRPr>
          </a:p>
          <a:p>
            <a:pPr marL="0" indent="0">
              <a:buNone/>
            </a:pPr>
            <a:endParaRPr lang="en-GB" sz="4400" dirty="0">
              <a:solidFill>
                <a:srgbClr val="002060"/>
              </a:solidFill>
              <a:latin typeface="SassoonPrimaryInfant" pitchFamily="2" charset="0"/>
            </a:endParaRPr>
          </a:p>
          <a:p>
            <a:endParaRPr lang="en-GB" dirty="0"/>
          </a:p>
        </p:txBody>
      </p:sp>
      <p:sp>
        <p:nvSpPr>
          <p:cNvPr id="5" name="Flowchart: Process 4"/>
          <p:cNvSpPr/>
          <p:nvPr/>
        </p:nvSpPr>
        <p:spPr>
          <a:xfrm>
            <a:off x="6428936" y="1505243"/>
            <a:ext cx="2447778" cy="61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p:cNvSpPr/>
          <p:nvPr/>
        </p:nvSpPr>
        <p:spPr>
          <a:xfrm>
            <a:off x="6428936" y="1543656"/>
            <a:ext cx="2447778" cy="61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FFFF00"/>
                </a:solidFill>
                <a:latin typeface="SassoonPrimaryInfant" pitchFamily="2" charset="0"/>
              </a:rPr>
              <a:t>beautiful</a:t>
            </a:r>
          </a:p>
        </p:txBody>
      </p:sp>
      <p:sp>
        <p:nvSpPr>
          <p:cNvPr id="7" name="Flowchart: Process 6"/>
          <p:cNvSpPr/>
          <p:nvPr/>
        </p:nvSpPr>
        <p:spPr>
          <a:xfrm>
            <a:off x="5326968" y="3001868"/>
            <a:ext cx="2447778" cy="61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p:cNvSpPr/>
          <p:nvPr/>
        </p:nvSpPr>
        <p:spPr>
          <a:xfrm>
            <a:off x="5326968" y="3023593"/>
            <a:ext cx="2447778" cy="61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FF0000"/>
                </a:solidFill>
                <a:latin typeface="SassoonPrimaryInfant" pitchFamily="2" charset="0"/>
              </a:rPr>
              <a:t>exciting</a:t>
            </a:r>
          </a:p>
        </p:txBody>
      </p:sp>
      <p:sp>
        <p:nvSpPr>
          <p:cNvPr id="10" name="Flowchart: Process 9"/>
          <p:cNvSpPr/>
          <p:nvPr/>
        </p:nvSpPr>
        <p:spPr>
          <a:xfrm>
            <a:off x="6428936" y="1569520"/>
            <a:ext cx="2447778" cy="61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FFFF00"/>
                </a:solidFill>
                <a:latin typeface="SassoonPrimaryInfant" pitchFamily="2" charset="0"/>
              </a:rPr>
              <a:t>peaceful</a:t>
            </a:r>
          </a:p>
        </p:txBody>
      </p:sp>
      <p:sp>
        <p:nvSpPr>
          <p:cNvPr id="11" name="Flowchart: Process 10"/>
          <p:cNvSpPr/>
          <p:nvPr/>
        </p:nvSpPr>
        <p:spPr>
          <a:xfrm>
            <a:off x="5326968" y="3040281"/>
            <a:ext cx="2447778" cy="61897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latin typeface="SassoonPrimaryInfant" pitchFamily="2" charset="0"/>
              </a:rPr>
              <a:t>fast</a:t>
            </a:r>
          </a:p>
        </p:txBody>
      </p:sp>
      <p:sp>
        <p:nvSpPr>
          <p:cNvPr id="12" name="TextBox 11"/>
          <p:cNvSpPr txBox="1"/>
          <p:nvPr/>
        </p:nvSpPr>
        <p:spPr>
          <a:xfrm>
            <a:off x="604912" y="4459458"/>
            <a:ext cx="10199076" cy="1569660"/>
          </a:xfrm>
          <a:prstGeom prst="rect">
            <a:avLst/>
          </a:prstGeom>
          <a:noFill/>
        </p:spPr>
        <p:txBody>
          <a:bodyPr wrap="square" rtlCol="0">
            <a:spAutoFit/>
          </a:bodyPr>
          <a:lstStyle/>
          <a:p>
            <a:r>
              <a:rPr lang="en-GB" sz="2400" dirty="0">
                <a:solidFill>
                  <a:srgbClr val="00B050"/>
                </a:solidFill>
                <a:latin typeface="SassoonPrimaryInfant" pitchFamily="2" charset="0"/>
              </a:rPr>
              <a:t>Now make your own front cover that will make people want to visit your holiday park. Remember to use persuasive language – words that make it sound really great and maybe a colourful picture. If you would like to send Teacher a picture of your brochure, she would love to see it.</a:t>
            </a:r>
          </a:p>
        </p:txBody>
      </p:sp>
    </p:spTree>
    <p:extLst>
      <p:ext uri="{BB962C8B-B14F-4D97-AF65-F5344CB8AC3E}">
        <p14:creationId xmlns:p14="http://schemas.microsoft.com/office/powerpoint/2010/main" val="14044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42" y="13595"/>
            <a:ext cx="11353800" cy="998805"/>
          </a:xfrm>
        </p:spPr>
        <p:txBody>
          <a:bodyPr>
            <a:normAutofit/>
          </a:bodyPr>
          <a:lstStyle/>
          <a:p>
            <a:r>
              <a:rPr lang="en-GB" dirty="0">
                <a:solidFill>
                  <a:srgbClr val="FF0000"/>
                </a:solidFill>
                <a:latin typeface="Forte" panose="03060902040502070203" pitchFamily="66" charset="0"/>
              </a:rPr>
              <a:t>Brilliant work so far! </a:t>
            </a:r>
            <a:r>
              <a:rPr lang="en-GB" dirty="0">
                <a:latin typeface="Forte" panose="03060902040502070203" pitchFamily="66" charset="0"/>
              </a:rPr>
              <a:t>Now it’s reading time. </a:t>
            </a:r>
          </a:p>
        </p:txBody>
      </p:sp>
      <p:pic>
        <p:nvPicPr>
          <p:cNvPr id="6" name="Content Placeholder 5" descr="Smile Smiley Wink · Free image on Pixaba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18993" y="474910"/>
            <a:ext cx="1680750" cy="1074980"/>
          </a:xfrm>
        </p:spPr>
      </p:pic>
      <p:sp>
        <p:nvSpPr>
          <p:cNvPr id="7" name="Rectangle 6"/>
          <p:cNvSpPr/>
          <p:nvPr/>
        </p:nvSpPr>
        <p:spPr>
          <a:xfrm>
            <a:off x="112542" y="1012400"/>
            <a:ext cx="11493305" cy="1569660"/>
          </a:xfrm>
          <a:prstGeom prst="rect">
            <a:avLst/>
          </a:prstGeom>
        </p:spPr>
        <p:txBody>
          <a:bodyPr wrap="square">
            <a:spAutoFit/>
          </a:bodyPr>
          <a:lstStyle/>
          <a:p>
            <a:r>
              <a:rPr lang="en-GB" sz="3200" dirty="0"/>
              <a:t>Every June, we read plays in P2. You’ll have to get people in </a:t>
            </a:r>
          </a:p>
          <a:p>
            <a:r>
              <a:rPr lang="en-GB" sz="3200" dirty="0"/>
              <a:t>your family to help you. Look at the first page where it says </a:t>
            </a:r>
            <a:r>
              <a:rPr lang="en-GB" sz="3200" i="1" dirty="0"/>
              <a:t>Cast</a:t>
            </a:r>
            <a:r>
              <a:rPr lang="en-GB" sz="3200" dirty="0"/>
              <a:t>. That’s how many people you’ll need. Decide who reads which part.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857" t="10733" r="4730"/>
          <a:stretch/>
        </p:blipFill>
        <p:spPr>
          <a:xfrm rot="5400000">
            <a:off x="6677943" y="3264836"/>
            <a:ext cx="3806189" cy="287031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529" t="5247" r="4530"/>
          <a:stretch/>
        </p:blipFill>
        <p:spPr>
          <a:xfrm rot="5400000">
            <a:off x="1323134" y="3145964"/>
            <a:ext cx="3753822" cy="3055695"/>
          </a:xfrm>
          <a:prstGeom prst="rect">
            <a:avLst/>
          </a:prstGeom>
        </p:spPr>
      </p:pic>
    </p:spTree>
    <p:extLst>
      <p:ext uri="{BB962C8B-B14F-4D97-AF65-F5344CB8AC3E}">
        <p14:creationId xmlns:p14="http://schemas.microsoft.com/office/powerpoint/2010/main" val="17431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48" y="238515"/>
            <a:ext cx="11521440" cy="1323000"/>
          </a:xfrm>
        </p:spPr>
        <p:txBody>
          <a:bodyPr>
            <a:noAutofit/>
          </a:bodyPr>
          <a:lstStyle/>
          <a:p>
            <a:r>
              <a:rPr lang="en-GB" sz="2800" dirty="0">
                <a:solidFill>
                  <a:srgbClr val="002060"/>
                </a:solidFill>
              </a:rPr>
              <a:t>In a play, when a character speaks, it doesn’t say things like, he said or she said. They just put the person’s name at the beginning with 2 dots like this: (it’s called a colon)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196948" y="1561514"/>
            <a:ext cx="5669162" cy="423437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57668" y="1561515"/>
            <a:ext cx="5828849" cy="4353647"/>
          </a:xfrm>
          <a:prstGeom prst="rect">
            <a:avLst/>
          </a:prstGeom>
        </p:spPr>
      </p:pic>
    </p:spTree>
    <p:extLst>
      <p:ext uri="{BB962C8B-B14F-4D97-AF65-F5344CB8AC3E}">
        <p14:creationId xmlns:p14="http://schemas.microsoft.com/office/powerpoint/2010/main" val="2400449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17090</TotalTime>
  <Words>1143</Words>
  <Application>Microsoft Office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Calibri</vt:lpstr>
      <vt:lpstr>Calibri Light</vt:lpstr>
      <vt:lpstr>Forte</vt:lpstr>
      <vt:lpstr>Kristen ITC</vt:lpstr>
      <vt:lpstr>SassoonPrimaryInfant</vt:lpstr>
      <vt:lpstr>Times New Roman</vt:lpstr>
      <vt:lpstr>Office Theme</vt:lpstr>
      <vt:lpstr>June Learning for P2 Literacy</vt:lpstr>
      <vt:lpstr>Holiday Brochures</vt:lpstr>
      <vt:lpstr>Brilliant work so far! Now let’s design our own. What would you love to have if you could design your own holiday park?</vt:lpstr>
      <vt:lpstr>First, get a piece of paper and fold it in half like a card. On the double page spread on the inside is where you can draw your map. </vt:lpstr>
      <vt:lpstr>Now, the front cover. What is your holiday park called? Give it a name at the top.</vt:lpstr>
      <vt:lpstr>Here’s Marley’s front cover. What could he do to make it better do you think?</vt:lpstr>
      <vt:lpstr>Can you think of any good words to put into  these sentences to make them sound even better?</vt:lpstr>
      <vt:lpstr>Brilliant work so far! Now it’s reading time. </vt:lpstr>
      <vt:lpstr>In a play, when a character speaks, it doesn’t say things like, he said or she said. They just put the person’s name at the beginning with 2 dots like this: (it’s called a colon)</vt:lpstr>
      <vt:lpstr>PowerPoint Presentation</vt:lpstr>
      <vt:lpstr>PowerPoint Presentation</vt:lpstr>
      <vt:lpstr>Now that you’ve practised reading the play, read it again and try to do voices for the characters. I hope you have fun. If we were at school we would make up our own plays in groups with our friends. Well done for your hard work!</vt:lpstr>
      <vt:lpstr>June: P2 overview of the learning that would usually take place in school in the month of June. As usual, please don’t feel that you have to replicate this, but read through the 3 slideshows and choose activities that are manageable for your home life and things that you and your child will enjoy. Please don’t hesitate to get in touch if you require further information or support.</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Learning for P2</dc:title>
  <dc:creator>R Mulholland</dc:creator>
  <cp:lastModifiedBy>josephine swift</cp:lastModifiedBy>
  <cp:revision>27</cp:revision>
  <dcterms:created xsi:type="dcterms:W3CDTF">2020-05-29T18:54:49Z</dcterms:created>
  <dcterms:modified xsi:type="dcterms:W3CDTF">2020-06-11T10:44:13Z</dcterms:modified>
</cp:coreProperties>
</file>