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3" r:id="rId5"/>
    <p:sldId id="260" r:id="rId6"/>
    <p:sldId id="264" r:id="rId7"/>
    <p:sldId id="265" r:id="rId8"/>
    <p:sldId id="266" r:id="rId9"/>
    <p:sldId id="261"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41D4"/>
    <a:srgbClr val="FCA6BA"/>
    <a:srgbClr val="FCA6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6D7B81A-8F02-4BBA-86F8-32C57071ABC4}"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01FC4-2A8E-4DFC-A6A3-C46824A9CA68}" type="slidenum">
              <a:rPr lang="en-GB" smtClean="0"/>
              <a:t>‹#›</a:t>
            </a:fld>
            <a:endParaRPr lang="en-GB"/>
          </a:p>
        </p:txBody>
      </p:sp>
    </p:spTree>
    <p:extLst>
      <p:ext uri="{BB962C8B-B14F-4D97-AF65-F5344CB8AC3E}">
        <p14:creationId xmlns:p14="http://schemas.microsoft.com/office/powerpoint/2010/main" val="1658786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D7B81A-8F02-4BBA-86F8-32C57071ABC4}"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01FC4-2A8E-4DFC-A6A3-C46824A9CA68}" type="slidenum">
              <a:rPr lang="en-GB" smtClean="0"/>
              <a:t>‹#›</a:t>
            </a:fld>
            <a:endParaRPr lang="en-GB"/>
          </a:p>
        </p:txBody>
      </p:sp>
    </p:spTree>
    <p:extLst>
      <p:ext uri="{BB962C8B-B14F-4D97-AF65-F5344CB8AC3E}">
        <p14:creationId xmlns:p14="http://schemas.microsoft.com/office/powerpoint/2010/main" val="2583641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D7B81A-8F02-4BBA-86F8-32C57071ABC4}"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01FC4-2A8E-4DFC-A6A3-C46824A9CA68}" type="slidenum">
              <a:rPr lang="en-GB" smtClean="0"/>
              <a:t>‹#›</a:t>
            </a:fld>
            <a:endParaRPr lang="en-GB"/>
          </a:p>
        </p:txBody>
      </p:sp>
    </p:spTree>
    <p:extLst>
      <p:ext uri="{BB962C8B-B14F-4D97-AF65-F5344CB8AC3E}">
        <p14:creationId xmlns:p14="http://schemas.microsoft.com/office/powerpoint/2010/main" val="325841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6D7B81A-8F02-4BBA-86F8-32C57071ABC4}"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01FC4-2A8E-4DFC-A6A3-C46824A9CA68}" type="slidenum">
              <a:rPr lang="en-GB" smtClean="0"/>
              <a:t>‹#›</a:t>
            </a:fld>
            <a:endParaRPr lang="en-GB"/>
          </a:p>
        </p:txBody>
      </p:sp>
    </p:spTree>
    <p:extLst>
      <p:ext uri="{BB962C8B-B14F-4D97-AF65-F5344CB8AC3E}">
        <p14:creationId xmlns:p14="http://schemas.microsoft.com/office/powerpoint/2010/main" val="3929399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D7B81A-8F02-4BBA-86F8-32C57071ABC4}"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01FC4-2A8E-4DFC-A6A3-C46824A9CA68}" type="slidenum">
              <a:rPr lang="en-GB" smtClean="0"/>
              <a:t>‹#›</a:t>
            </a:fld>
            <a:endParaRPr lang="en-GB"/>
          </a:p>
        </p:txBody>
      </p:sp>
    </p:spTree>
    <p:extLst>
      <p:ext uri="{BB962C8B-B14F-4D97-AF65-F5344CB8AC3E}">
        <p14:creationId xmlns:p14="http://schemas.microsoft.com/office/powerpoint/2010/main" val="146668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6D7B81A-8F02-4BBA-86F8-32C57071ABC4}"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F01FC4-2A8E-4DFC-A6A3-C46824A9CA68}" type="slidenum">
              <a:rPr lang="en-GB" smtClean="0"/>
              <a:t>‹#›</a:t>
            </a:fld>
            <a:endParaRPr lang="en-GB"/>
          </a:p>
        </p:txBody>
      </p:sp>
    </p:spTree>
    <p:extLst>
      <p:ext uri="{BB962C8B-B14F-4D97-AF65-F5344CB8AC3E}">
        <p14:creationId xmlns:p14="http://schemas.microsoft.com/office/powerpoint/2010/main" val="423635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6D7B81A-8F02-4BBA-86F8-32C57071ABC4}" type="datetimeFigureOut">
              <a:rPr lang="en-GB" smtClean="0"/>
              <a:t>11/06/2020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F01FC4-2A8E-4DFC-A6A3-C46824A9CA68}" type="slidenum">
              <a:rPr lang="en-GB" smtClean="0"/>
              <a:t>‹#›</a:t>
            </a:fld>
            <a:endParaRPr lang="en-GB"/>
          </a:p>
        </p:txBody>
      </p:sp>
    </p:spTree>
    <p:extLst>
      <p:ext uri="{BB962C8B-B14F-4D97-AF65-F5344CB8AC3E}">
        <p14:creationId xmlns:p14="http://schemas.microsoft.com/office/powerpoint/2010/main" val="381171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6D7B81A-8F02-4BBA-86F8-32C57071ABC4}" type="datetimeFigureOut">
              <a:rPr lang="en-GB" smtClean="0"/>
              <a:t>11/06/2020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F01FC4-2A8E-4DFC-A6A3-C46824A9CA68}" type="slidenum">
              <a:rPr lang="en-GB" smtClean="0"/>
              <a:t>‹#›</a:t>
            </a:fld>
            <a:endParaRPr lang="en-GB"/>
          </a:p>
        </p:txBody>
      </p:sp>
    </p:spTree>
    <p:extLst>
      <p:ext uri="{BB962C8B-B14F-4D97-AF65-F5344CB8AC3E}">
        <p14:creationId xmlns:p14="http://schemas.microsoft.com/office/powerpoint/2010/main" val="94958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7B81A-8F02-4BBA-86F8-32C57071ABC4}" type="datetimeFigureOut">
              <a:rPr lang="en-GB" smtClean="0"/>
              <a:t>11/06/2020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F01FC4-2A8E-4DFC-A6A3-C46824A9CA68}" type="slidenum">
              <a:rPr lang="en-GB" smtClean="0"/>
              <a:t>‹#›</a:t>
            </a:fld>
            <a:endParaRPr lang="en-GB"/>
          </a:p>
        </p:txBody>
      </p:sp>
    </p:spTree>
    <p:extLst>
      <p:ext uri="{BB962C8B-B14F-4D97-AF65-F5344CB8AC3E}">
        <p14:creationId xmlns:p14="http://schemas.microsoft.com/office/powerpoint/2010/main" val="184080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D7B81A-8F02-4BBA-86F8-32C57071ABC4}"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F01FC4-2A8E-4DFC-A6A3-C46824A9CA68}" type="slidenum">
              <a:rPr lang="en-GB" smtClean="0"/>
              <a:t>‹#›</a:t>
            </a:fld>
            <a:endParaRPr lang="en-GB"/>
          </a:p>
        </p:txBody>
      </p:sp>
    </p:spTree>
    <p:extLst>
      <p:ext uri="{BB962C8B-B14F-4D97-AF65-F5344CB8AC3E}">
        <p14:creationId xmlns:p14="http://schemas.microsoft.com/office/powerpoint/2010/main" val="1888964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D7B81A-8F02-4BBA-86F8-32C57071ABC4}"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F01FC4-2A8E-4DFC-A6A3-C46824A9CA68}" type="slidenum">
              <a:rPr lang="en-GB" smtClean="0"/>
              <a:t>‹#›</a:t>
            </a:fld>
            <a:endParaRPr lang="en-GB"/>
          </a:p>
        </p:txBody>
      </p:sp>
    </p:spTree>
    <p:extLst>
      <p:ext uri="{BB962C8B-B14F-4D97-AF65-F5344CB8AC3E}">
        <p14:creationId xmlns:p14="http://schemas.microsoft.com/office/powerpoint/2010/main" val="3645119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7B81A-8F02-4BBA-86F8-32C57071ABC4}" type="datetimeFigureOut">
              <a:rPr lang="en-GB" smtClean="0"/>
              <a:t>11/06/2020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01FC4-2A8E-4DFC-A6A3-C46824A9CA68}" type="slidenum">
              <a:rPr lang="en-GB" smtClean="0"/>
              <a:t>‹#›</a:t>
            </a:fld>
            <a:endParaRPr lang="en-GB"/>
          </a:p>
        </p:txBody>
      </p:sp>
    </p:spTree>
    <p:extLst>
      <p:ext uri="{BB962C8B-B14F-4D97-AF65-F5344CB8AC3E}">
        <p14:creationId xmlns:p14="http://schemas.microsoft.com/office/powerpoint/2010/main" val="1474699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hyperlink" Target="https://www.youtube.com/watch?v=s236Q1nuWX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www.youtube.com/watch?v=t4Q258wbKuM" TargetMode="Externa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ED41D4"/>
            </a:gs>
            <a:gs pos="56000">
              <a:srgbClr val="FFFF00"/>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8800" dirty="0">
                <a:solidFill>
                  <a:srgbClr val="FF0000"/>
                </a:solidFill>
                <a:latin typeface="Arial Black" panose="020B0A04020102020204" pitchFamily="34" charset="0"/>
              </a:rPr>
              <a:t>June Learning for P2</a:t>
            </a:r>
          </a:p>
        </p:txBody>
      </p:sp>
      <p:sp>
        <p:nvSpPr>
          <p:cNvPr id="3" name="Subtitle 2"/>
          <p:cNvSpPr>
            <a:spLocks noGrp="1"/>
          </p:cNvSpPr>
          <p:nvPr>
            <p:ph type="subTitle" idx="1"/>
          </p:nvPr>
        </p:nvSpPr>
        <p:spPr/>
        <p:txBody>
          <a:bodyPr>
            <a:normAutofit/>
          </a:bodyPr>
          <a:lstStyle/>
          <a:p>
            <a:r>
              <a:rPr lang="en-GB" sz="6600" b="1" i="1">
                <a:solidFill>
                  <a:srgbClr val="0070C0"/>
                </a:solidFill>
                <a:latin typeface="Bodoni MT Poster Compressed" panose="02070706080601050204" pitchFamily="18" charset="0"/>
              </a:rPr>
              <a:t>Science: On </a:t>
            </a:r>
            <a:r>
              <a:rPr lang="en-GB" sz="6600" b="1" i="1" dirty="0">
                <a:solidFill>
                  <a:srgbClr val="0070C0"/>
                </a:solidFill>
                <a:latin typeface="Bodoni MT Poster Compressed" panose="02070706080601050204" pitchFamily="18" charset="0"/>
              </a:rPr>
              <a:t>the Move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436550" y="3013462"/>
            <a:ext cx="3547923" cy="264999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9535" y="3163438"/>
            <a:ext cx="3749037" cy="2800206"/>
          </a:xfrm>
          <a:prstGeom prst="rect">
            <a:avLst/>
          </a:prstGeom>
        </p:spPr>
      </p:pic>
      <p:sp>
        <p:nvSpPr>
          <p:cNvPr id="6" name="Oval Callout 5"/>
          <p:cNvSpPr/>
          <p:nvPr/>
        </p:nvSpPr>
        <p:spPr>
          <a:xfrm>
            <a:off x="3748752" y="4563541"/>
            <a:ext cx="3285094" cy="1765495"/>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lumMod val="95000"/>
                    <a:lumOff val="5000"/>
                  </a:schemeClr>
                </a:solidFill>
              </a:rPr>
              <a:t>Get off the sofa Chippy! We’re going on the move to learn all about forces.</a:t>
            </a:r>
          </a:p>
        </p:txBody>
      </p:sp>
    </p:spTree>
    <p:extLst>
      <p:ext uri="{BB962C8B-B14F-4D97-AF65-F5344CB8AC3E}">
        <p14:creationId xmlns:p14="http://schemas.microsoft.com/office/powerpoint/2010/main" val="4277655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ED41D4"/>
            </a:gs>
            <a:gs pos="56000">
              <a:srgbClr val="FFFF00"/>
            </a:gs>
            <a:gs pos="100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chemeClr val="accent1">
                  <a:lumMod val="5000"/>
                  <a:lumOff val="95000"/>
                </a:schemeClr>
              </a:gs>
              <a:gs pos="100000">
                <a:srgbClr val="ED41D4"/>
              </a:gs>
              <a:gs pos="56000">
                <a:srgbClr val="FFFF00"/>
              </a:gs>
              <a:gs pos="100000">
                <a:schemeClr val="accent1">
                  <a:lumMod val="30000"/>
                  <a:lumOff val="70000"/>
                </a:schemeClr>
              </a:gs>
            </a:gsLst>
            <a:path path="circle">
              <a:fillToRect l="100000" t="100000"/>
            </a:path>
          </a:gradFill>
        </p:spPr>
        <p:txBody>
          <a:bodyPr>
            <a:noAutofit/>
          </a:bodyPr>
          <a:lstStyle/>
          <a:p>
            <a:r>
              <a:rPr lang="en-GB" sz="4800" b="1" dirty="0">
                <a:solidFill>
                  <a:srgbClr val="00B0F0"/>
                </a:solidFill>
              </a:rPr>
              <a:t>Bye-bye Everyone – Hope you have a great Summer holiday. Be careful and have fun!</a:t>
            </a:r>
          </a:p>
        </p:txBody>
      </p:sp>
      <p:pic>
        <p:nvPicPr>
          <p:cNvPr id="4" name="Content Placeholder 3" descr="Bucket And Spade On The Beach | Henry Burrows | Flick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2518297"/>
            <a:ext cx="5675142" cy="378527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467964" y="2320168"/>
            <a:ext cx="5035842" cy="3776882"/>
          </a:xfrm>
          <a:prstGeom prst="rect">
            <a:avLst/>
          </a:prstGeom>
        </p:spPr>
      </p:pic>
    </p:spTree>
    <p:extLst>
      <p:ext uri="{BB962C8B-B14F-4D97-AF65-F5344CB8AC3E}">
        <p14:creationId xmlns:p14="http://schemas.microsoft.com/office/powerpoint/2010/main" val="3164148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ED41D4"/>
            </a:gs>
            <a:gs pos="56000">
              <a:srgbClr val="FFFF00"/>
            </a:gs>
            <a:gs pos="100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44726" y="365125"/>
            <a:ext cx="8709074" cy="1325563"/>
          </a:xfrm>
        </p:spPr>
        <p:txBody>
          <a:bodyPr/>
          <a:lstStyle/>
          <a:p>
            <a:r>
              <a:rPr lang="en-GB" sz="3600" b="1" dirty="0">
                <a:solidFill>
                  <a:srgbClr val="FF0000"/>
                </a:solidFill>
                <a:latin typeface="Kristen ITC" panose="03050502040202030202" pitchFamily="66" charset="0"/>
              </a:rPr>
              <a:t>Pushes and Pulls </a:t>
            </a:r>
            <a:r>
              <a:rPr lang="en-GB" b="1" dirty="0">
                <a:solidFill>
                  <a:srgbClr val="FF0000"/>
                </a:solidFill>
              </a:rPr>
              <a:t>at Home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134175" y="3466912"/>
            <a:ext cx="2977333" cy="325419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338" y="727389"/>
            <a:ext cx="2862772" cy="213824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947973" y="3589200"/>
            <a:ext cx="3439548" cy="256904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5417" y="3873278"/>
            <a:ext cx="3101924" cy="2316869"/>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t="12742" b="15030"/>
          <a:stretch/>
        </p:blipFill>
        <p:spPr>
          <a:xfrm rot="5400000">
            <a:off x="7346371" y="1859336"/>
            <a:ext cx="5814958" cy="3137095"/>
          </a:xfrm>
          <a:prstGeom prst="rect">
            <a:avLst/>
          </a:prstGeom>
        </p:spPr>
      </p:pic>
      <p:sp>
        <p:nvSpPr>
          <p:cNvPr id="9" name="Oval Callout 8"/>
          <p:cNvSpPr/>
          <p:nvPr/>
        </p:nvSpPr>
        <p:spPr>
          <a:xfrm>
            <a:off x="1266092" y="140677"/>
            <a:ext cx="1378634" cy="1350498"/>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rgbClr val="002060"/>
                </a:solidFill>
              </a:rPr>
              <a:t>Pull</a:t>
            </a:r>
            <a:r>
              <a:rPr lang="en-GB" dirty="0">
                <a:solidFill>
                  <a:srgbClr val="002060"/>
                </a:solidFill>
              </a:rPr>
              <a:t> open the drawer.</a:t>
            </a:r>
          </a:p>
        </p:txBody>
      </p:sp>
      <p:sp>
        <p:nvSpPr>
          <p:cNvPr id="10" name="Oval Callout 9"/>
          <p:cNvSpPr/>
          <p:nvPr/>
        </p:nvSpPr>
        <p:spPr>
          <a:xfrm>
            <a:off x="2178161" y="2461846"/>
            <a:ext cx="1704521" cy="1748771"/>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rgbClr val="002060"/>
                </a:solidFill>
              </a:rPr>
              <a:t>Push</a:t>
            </a:r>
            <a:r>
              <a:rPr lang="en-GB" dirty="0">
                <a:solidFill>
                  <a:srgbClr val="002060"/>
                </a:solidFill>
              </a:rPr>
              <a:t> the switch on the kettle. </a:t>
            </a:r>
          </a:p>
        </p:txBody>
      </p:sp>
      <p:sp>
        <p:nvSpPr>
          <p:cNvPr id="11" name="Oval Callout 10"/>
          <p:cNvSpPr/>
          <p:nvPr/>
        </p:nvSpPr>
        <p:spPr>
          <a:xfrm>
            <a:off x="4769173" y="2130252"/>
            <a:ext cx="1378634" cy="1350498"/>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rgbClr val="002060"/>
                </a:solidFill>
              </a:rPr>
              <a:t>Pull</a:t>
            </a:r>
            <a:r>
              <a:rPr lang="en-GB" dirty="0">
                <a:solidFill>
                  <a:srgbClr val="002060"/>
                </a:solidFill>
              </a:rPr>
              <a:t> on the tap.</a:t>
            </a:r>
          </a:p>
        </p:txBody>
      </p:sp>
      <p:sp>
        <p:nvSpPr>
          <p:cNvPr id="12" name="Oval Callout 11"/>
          <p:cNvSpPr/>
          <p:nvPr/>
        </p:nvSpPr>
        <p:spPr>
          <a:xfrm>
            <a:off x="6832330" y="1491175"/>
            <a:ext cx="1852972" cy="1350498"/>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rgbClr val="002060"/>
                </a:solidFill>
              </a:rPr>
              <a:t>Push</a:t>
            </a:r>
            <a:r>
              <a:rPr lang="en-GB" dirty="0">
                <a:solidFill>
                  <a:srgbClr val="002060"/>
                </a:solidFill>
              </a:rPr>
              <a:t> the buttons on games and controls</a:t>
            </a:r>
          </a:p>
        </p:txBody>
      </p:sp>
      <p:sp>
        <p:nvSpPr>
          <p:cNvPr id="13" name="Oval Callout 12"/>
          <p:cNvSpPr/>
          <p:nvPr/>
        </p:nvSpPr>
        <p:spPr>
          <a:xfrm>
            <a:off x="10253850" y="340190"/>
            <a:ext cx="1378634" cy="1350498"/>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solidFill>
                  <a:srgbClr val="002060"/>
                </a:solidFill>
              </a:rPr>
              <a:t>Push</a:t>
            </a:r>
            <a:r>
              <a:rPr lang="en-GB" dirty="0">
                <a:solidFill>
                  <a:srgbClr val="002060"/>
                </a:solidFill>
              </a:rPr>
              <a:t> the door closed.</a:t>
            </a:r>
          </a:p>
        </p:txBody>
      </p:sp>
    </p:spTree>
    <p:extLst>
      <p:ext uri="{BB962C8B-B14F-4D97-AF65-F5344CB8AC3E}">
        <p14:creationId xmlns:p14="http://schemas.microsoft.com/office/powerpoint/2010/main" val="452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ED41D4"/>
            </a:gs>
            <a:gs pos="56000">
              <a:srgbClr val="FFFF00"/>
            </a:gs>
            <a:gs pos="100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7625" y="365125"/>
            <a:ext cx="11451101" cy="1325563"/>
          </a:xfrm>
        </p:spPr>
        <p:txBody>
          <a:bodyPr>
            <a:normAutofit fontScale="90000"/>
          </a:bodyPr>
          <a:lstStyle/>
          <a:p>
            <a:r>
              <a:rPr lang="en-GB" sz="6000" b="1" dirty="0">
                <a:solidFill>
                  <a:srgbClr val="7030A0"/>
                </a:solidFill>
                <a:latin typeface="Arial Black" panose="020B0A04020102020204" pitchFamily="34" charset="0"/>
              </a:rPr>
              <a:t>Moving Forces </a:t>
            </a:r>
            <a:r>
              <a:rPr lang="en-GB" b="1" dirty="0">
                <a:solidFill>
                  <a:srgbClr val="7030A0"/>
                </a:solidFill>
                <a:latin typeface="Arial Black" panose="020B0A04020102020204" pitchFamily="34" charset="0"/>
              </a:rPr>
              <a:t>– </a:t>
            </a:r>
            <a:r>
              <a:rPr lang="en-GB" b="1" dirty="0">
                <a:solidFill>
                  <a:srgbClr val="7030A0"/>
                </a:solidFill>
                <a:latin typeface="Kristen ITC" panose="03050502040202030202" pitchFamily="66" charset="0"/>
              </a:rPr>
              <a:t>Pushes and Pulls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6835725" y="1953425"/>
            <a:ext cx="3014403" cy="225149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530877" y="4576054"/>
            <a:ext cx="2384256" cy="178083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867020" y="1808721"/>
            <a:ext cx="3200397" cy="239042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784550" y="4578288"/>
            <a:ext cx="2401912" cy="179402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838628" y="4323452"/>
            <a:ext cx="2660745" cy="1987346"/>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9414777" y="1810153"/>
            <a:ext cx="2821194" cy="2107188"/>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98258" y="1808254"/>
            <a:ext cx="3196707" cy="2387664"/>
          </a:xfrm>
          <a:prstGeom prst="rect">
            <a:avLst/>
          </a:prstGeom>
        </p:spPr>
      </p:pic>
      <p:sp>
        <p:nvSpPr>
          <p:cNvPr id="15" name="Oval Callout 14"/>
          <p:cNvSpPr/>
          <p:nvPr/>
        </p:nvSpPr>
        <p:spPr>
          <a:xfrm>
            <a:off x="4778084" y="4600440"/>
            <a:ext cx="2896145" cy="1550107"/>
          </a:xfrm>
          <a:prstGeom prst="wedgeEllipseCallout">
            <a:avLst>
              <a:gd name="adj1" fmla="val -76955"/>
              <a:gd name="adj2" fmla="val 718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Can you spot what Chippy is doing in these pictures? Pushes or Pulls?</a:t>
            </a:r>
          </a:p>
        </p:txBody>
      </p:sp>
    </p:spTree>
    <p:extLst>
      <p:ext uri="{BB962C8B-B14F-4D97-AF65-F5344CB8AC3E}">
        <p14:creationId xmlns:p14="http://schemas.microsoft.com/office/powerpoint/2010/main" val="2673557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ED41D4"/>
            </a:gs>
            <a:gs pos="56000">
              <a:srgbClr val="FFFF00"/>
            </a:gs>
            <a:gs pos="100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70C0"/>
                </a:solidFill>
              </a:rPr>
              <a:t>Spot the </a:t>
            </a:r>
            <a:r>
              <a:rPr lang="en-GB" b="1" i="1" dirty="0">
                <a:solidFill>
                  <a:srgbClr val="0070C0"/>
                </a:solidFill>
              </a:rPr>
              <a:t>forces</a:t>
            </a:r>
            <a:r>
              <a:rPr lang="en-GB" dirty="0">
                <a:solidFill>
                  <a:srgbClr val="0070C0"/>
                </a:solidFill>
              </a:rPr>
              <a:t> being used in these pictures in our big book.</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6996378" y="1725881"/>
            <a:ext cx="5825758" cy="4351338"/>
          </a:xfr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8935" r="3149"/>
          <a:stretch/>
        </p:blipFill>
        <p:spPr>
          <a:xfrm>
            <a:off x="233684" y="1814732"/>
            <a:ext cx="6940840" cy="4874454"/>
          </a:xfrm>
          <a:prstGeom prst="rect">
            <a:avLst/>
          </a:prstGeom>
        </p:spPr>
      </p:pic>
    </p:spTree>
    <p:extLst>
      <p:ext uri="{BB962C8B-B14F-4D97-AF65-F5344CB8AC3E}">
        <p14:creationId xmlns:p14="http://schemas.microsoft.com/office/powerpoint/2010/main" val="1147234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ED41D4"/>
            </a:gs>
            <a:gs pos="56000">
              <a:srgbClr val="FFFF00"/>
            </a:gs>
            <a:gs pos="100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7200" dirty="0">
                <a:solidFill>
                  <a:srgbClr val="0070C0"/>
                </a:solidFill>
                <a:latin typeface="Arial Black" panose="020B0A04020102020204" pitchFamily="34" charset="0"/>
              </a:rPr>
              <a:t>Magnets</a:t>
            </a:r>
          </a:p>
        </p:txBody>
      </p:sp>
      <p:pic>
        <p:nvPicPr>
          <p:cNvPr id="4" name="Content Placeholder 3" descr="eLimu | Properties of Matte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59868" y="365125"/>
            <a:ext cx="2093932" cy="1860110"/>
          </a:xfrm>
        </p:spPr>
      </p:pic>
      <p:sp>
        <p:nvSpPr>
          <p:cNvPr id="5" name="TextBox 4"/>
          <p:cNvSpPr txBox="1"/>
          <p:nvPr/>
        </p:nvSpPr>
        <p:spPr>
          <a:xfrm>
            <a:off x="731519" y="1547446"/>
            <a:ext cx="10480432" cy="5262979"/>
          </a:xfrm>
          <a:prstGeom prst="rect">
            <a:avLst/>
          </a:prstGeom>
          <a:noFill/>
        </p:spPr>
        <p:txBody>
          <a:bodyPr wrap="square" rtlCol="0">
            <a:spAutoFit/>
          </a:bodyPr>
          <a:lstStyle/>
          <a:p>
            <a:r>
              <a:rPr lang="en-GB" sz="2800" dirty="0">
                <a:solidFill>
                  <a:srgbClr val="002060"/>
                </a:solidFill>
              </a:rPr>
              <a:t>Do you have any magnets in your house? Maybe on</a:t>
            </a:r>
          </a:p>
          <a:p>
            <a:r>
              <a:rPr lang="en-GB" sz="2800" dirty="0">
                <a:solidFill>
                  <a:srgbClr val="002060"/>
                </a:solidFill>
              </a:rPr>
              <a:t>the fridge? If you do, you can do this experiment with </a:t>
            </a:r>
          </a:p>
          <a:p>
            <a:r>
              <a:rPr lang="en-GB" sz="2800" dirty="0">
                <a:solidFill>
                  <a:srgbClr val="002060"/>
                </a:solidFill>
              </a:rPr>
              <a:t>Marley and me.</a:t>
            </a:r>
          </a:p>
          <a:p>
            <a:r>
              <a:rPr lang="en-GB" sz="2800" dirty="0"/>
              <a:t>Go around your house with the magnet checking what it sticks to. </a:t>
            </a:r>
          </a:p>
          <a:p>
            <a:r>
              <a:rPr lang="en-GB" sz="2800" dirty="0"/>
              <a:t>Does it stick to:</a:t>
            </a:r>
          </a:p>
          <a:p>
            <a:r>
              <a:rPr lang="en-GB" sz="2800" dirty="0"/>
              <a:t>The fridge?</a:t>
            </a:r>
          </a:p>
          <a:p>
            <a:r>
              <a:rPr lang="en-GB" sz="2800" dirty="0"/>
              <a:t>The cooker?</a:t>
            </a:r>
          </a:p>
          <a:p>
            <a:r>
              <a:rPr lang="en-GB" sz="2800" dirty="0"/>
              <a:t>A radiator?</a:t>
            </a:r>
          </a:p>
          <a:p>
            <a:r>
              <a:rPr lang="en-GB" sz="2800" dirty="0"/>
              <a:t>The bathroom sink?</a:t>
            </a:r>
          </a:p>
          <a:p>
            <a:r>
              <a:rPr lang="en-GB" sz="2800" dirty="0"/>
              <a:t>The kitchen sink?</a:t>
            </a:r>
          </a:p>
          <a:p>
            <a:r>
              <a:rPr lang="en-GB" sz="2800" dirty="0"/>
              <a:t>The wall?</a:t>
            </a:r>
          </a:p>
          <a:p>
            <a:r>
              <a:rPr lang="en-GB" sz="2800" dirty="0"/>
              <a:t>A  window?</a:t>
            </a:r>
          </a:p>
        </p:txBody>
      </p:sp>
      <p:sp>
        <p:nvSpPr>
          <p:cNvPr id="6" name="Oval Callout 5"/>
          <p:cNvSpPr/>
          <p:nvPr/>
        </p:nvSpPr>
        <p:spPr>
          <a:xfrm>
            <a:off x="5331656" y="3432517"/>
            <a:ext cx="3460652" cy="1294228"/>
          </a:xfrm>
          <a:prstGeom prst="wedgeEllipseCallout">
            <a:avLst>
              <a:gd name="adj1" fmla="val 58435"/>
              <a:gd name="adj2" fmla="val 85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Do you notice anything about the things it sticks to? What are they made of?</a:t>
            </a:r>
          </a:p>
        </p:txBody>
      </p:sp>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27153" t="20632" r="28707" b="27817"/>
          <a:stretch/>
        </p:blipFill>
        <p:spPr>
          <a:xfrm rot="5400000">
            <a:off x="8911586" y="3640123"/>
            <a:ext cx="3125038" cy="2709826"/>
          </a:xfrm>
          <a:prstGeom prst="rect">
            <a:avLst/>
          </a:prstGeom>
        </p:spPr>
      </p:pic>
      <p:pic>
        <p:nvPicPr>
          <p:cNvPr id="8" name="Picture 7" descr="Clipart - Super Awesome bad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4148" y="5108957"/>
            <a:ext cx="1324775" cy="1319255"/>
          </a:xfrm>
          <a:prstGeom prst="rect">
            <a:avLst/>
          </a:prstGeom>
        </p:spPr>
      </p:pic>
    </p:spTree>
    <p:extLst>
      <p:ext uri="{BB962C8B-B14F-4D97-AF65-F5344CB8AC3E}">
        <p14:creationId xmlns:p14="http://schemas.microsoft.com/office/powerpoint/2010/main" val="302652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ED41D4"/>
            </a:gs>
            <a:gs pos="56000">
              <a:srgbClr val="FFFF00"/>
            </a:gs>
            <a:gs pos="100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7030A0"/>
                </a:solidFill>
              </a:rPr>
              <a:t>Magnets are attracted to metal objects that contain iron. </a:t>
            </a:r>
            <a:r>
              <a:rPr lang="en-GB" b="1" dirty="0">
                <a:solidFill>
                  <a:srgbClr val="FF0000"/>
                </a:solidFill>
              </a:rPr>
              <a:t>This is called Magnetic Force.</a:t>
            </a:r>
          </a:p>
        </p:txBody>
      </p:sp>
      <p:pic>
        <p:nvPicPr>
          <p:cNvPr id="4" name="Content Placeholder 3" descr="Magnet Illustration Free Stock Photo - Public Domain Pictur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0613" y="2096086"/>
            <a:ext cx="2949683" cy="3110205"/>
          </a:xfrm>
        </p:spPr>
      </p:pic>
      <p:sp>
        <p:nvSpPr>
          <p:cNvPr id="5" name="TextBox 4"/>
          <p:cNvSpPr txBox="1"/>
          <p:nvPr/>
        </p:nvSpPr>
        <p:spPr>
          <a:xfrm>
            <a:off x="4025192" y="1690688"/>
            <a:ext cx="6697394" cy="923330"/>
          </a:xfrm>
          <a:prstGeom prst="rect">
            <a:avLst/>
          </a:prstGeom>
          <a:noFill/>
        </p:spPr>
        <p:txBody>
          <a:bodyPr wrap="square" rtlCol="0">
            <a:spAutoFit/>
          </a:bodyPr>
          <a:lstStyle/>
          <a:p>
            <a:r>
              <a:rPr lang="en-GB" dirty="0"/>
              <a:t>Go and find as many of these objects as you can in your house or try other objects. We’ll test them to see if they’re magnetic.</a:t>
            </a:r>
          </a:p>
          <a:p>
            <a:endParaRPr lang="en-GB" dirty="0"/>
          </a:p>
        </p:txBody>
      </p:sp>
      <p:pic>
        <p:nvPicPr>
          <p:cNvPr id="6" name="Picture 5" descr="Green Paperclip Free Stock Photo - Public Domain Pictur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8156" y="2434373"/>
            <a:ext cx="1756630" cy="1756630"/>
          </a:xfrm>
          <a:prstGeom prst="rect">
            <a:avLst/>
          </a:prstGeom>
        </p:spPr>
      </p:pic>
      <p:pic>
        <p:nvPicPr>
          <p:cNvPr id="7" name="Picture 6" descr="英镑 - 维基百科，自由的百科全书"/>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9077" y="2352178"/>
            <a:ext cx="3599411" cy="1783637"/>
          </a:xfrm>
          <a:prstGeom prst="rect">
            <a:avLst/>
          </a:prstGeom>
        </p:spPr>
      </p:pic>
      <p:pic>
        <p:nvPicPr>
          <p:cNvPr id="9" name="Picture 8" descr="Clips Hair Accessories · Free photo on Pixaba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9079" y="2219541"/>
            <a:ext cx="2501192" cy="1654434"/>
          </a:xfrm>
          <a:prstGeom prst="rect">
            <a:avLst/>
          </a:prstGeom>
        </p:spPr>
      </p:pic>
      <p:pic>
        <p:nvPicPr>
          <p:cNvPr id="10" name="Picture 9" descr="Metal nails 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66244" y="4191003"/>
            <a:ext cx="2398542" cy="2398542"/>
          </a:xfrm>
          <a:prstGeom prst="rect">
            <a:avLst/>
          </a:prstGeom>
        </p:spPr>
      </p:pic>
      <p:pic>
        <p:nvPicPr>
          <p:cNvPr id="11" name="Picture 10" descr="File:Fiskars-scissors.jpg - Wikimedia Common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3545" y="5611689"/>
            <a:ext cx="1786596" cy="1020912"/>
          </a:xfrm>
          <a:prstGeom prst="rect">
            <a:avLst/>
          </a:prstGeom>
        </p:spPr>
      </p:pic>
      <p:pic>
        <p:nvPicPr>
          <p:cNvPr id="12" name="Picture 11" descr="15 Creative Cutlery and Unusual Cutlery Designs - Part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11060" y="4423204"/>
            <a:ext cx="1962829" cy="1441938"/>
          </a:xfrm>
          <a:prstGeom prst="rect">
            <a:avLst/>
          </a:prstGeom>
        </p:spPr>
      </p:pic>
      <p:pic>
        <p:nvPicPr>
          <p:cNvPr id="13" name="Picture 12" descr="Key Keychain House Keys Door · Free photo on Pixabay"/>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22686" y="3759577"/>
            <a:ext cx="3669314" cy="2075456"/>
          </a:xfrm>
          <a:prstGeom prst="rect">
            <a:avLst/>
          </a:prstGeom>
        </p:spPr>
      </p:pic>
      <p:pic>
        <p:nvPicPr>
          <p:cNvPr id="14" name="Picture 13" descr="Six plastic spoons | Up early, getting ready for the drive ..."/>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73889" y="5347572"/>
            <a:ext cx="1435453" cy="1435453"/>
          </a:xfrm>
          <a:prstGeom prst="rect">
            <a:avLst/>
          </a:prstGeom>
        </p:spPr>
      </p:pic>
      <p:pic>
        <p:nvPicPr>
          <p:cNvPr id="15" name="Picture 14" descr="Delicious Delicious Delicious: Chocolate Party Spoons!"/>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28895" y="5106572"/>
            <a:ext cx="1121447" cy="1121447"/>
          </a:xfrm>
          <a:prstGeom prst="rect">
            <a:avLst/>
          </a:prstGeom>
        </p:spPr>
      </p:pic>
    </p:spTree>
    <p:extLst>
      <p:ext uri="{BB962C8B-B14F-4D97-AF65-F5344CB8AC3E}">
        <p14:creationId xmlns:p14="http://schemas.microsoft.com/office/powerpoint/2010/main" val="1663112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ED41D4"/>
            </a:gs>
            <a:gs pos="56000">
              <a:srgbClr val="FFFF00"/>
            </a:gs>
            <a:gs pos="100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15622" cy="1325563"/>
          </a:xfrm>
        </p:spPr>
        <p:txBody>
          <a:bodyPr>
            <a:normAutofit fontScale="90000"/>
          </a:bodyPr>
          <a:lstStyle/>
          <a:p>
            <a:r>
              <a:rPr lang="en-GB" dirty="0"/>
              <a:t>Great work so far! Now let’s make a table to show the results of our experiment.</a:t>
            </a:r>
            <a:br>
              <a:rPr lang="en-GB" dirty="0"/>
            </a:br>
            <a:endParaRPr lang="en-GB" dirty="0"/>
          </a:p>
        </p:txBody>
      </p:sp>
      <p:pic>
        <p:nvPicPr>
          <p:cNvPr id="4" name="Content Placeholder 3" descr="Well Done! | Flickr - Photo Sharin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89942" y="295763"/>
            <a:ext cx="1464286" cy="1464286"/>
          </a:xfrm>
        </p:spPr>
      </p:pic>
      <p:graphicFrame>
        <p:nvGraphicFramePr>
          <p:cNvPr id="5" name="Table 4"/>
          <p:cNvGraphicFramePr>
            <a:graphicFrameLocks noGrp="1"/>
          </p:cNvGraphicFramePr>
          <p:nvPr>
            <p:extLst>
              <p:ext uri="{D42A27DB-BD31-4B8C-83A1-F6EECF244321}">
                <p14:modId xmlns:p14="http://schemas.microsoft.com/office/powerpoint/2010/main" val="2281503171"/>
              </p:ext>
            </p:extLst>
          </p:nvPr>
        </p:nvGraphicFramePr>
        <p:xfrm>
          <a:off x="838199" y="1873216"/>
          <a:ext cx="8910711" cy="3235960"/>
        </p:xfrm>
        <a:graphic>
          <a:graphicData uri="http://schemas.openxmlformats.org/drawingml/2006/table">
            <a:tbl>
              <a:tblPr firstRow="1" bandRow="1">
                <a:tableStyleId>{5C22544A-7EE6-4342-B048-85BDC9FD1C3A}</a:tableStyleId>
              </a:tblPr>
              <a:tblGrid>
                <a:gridCol w="3322238">
                  <a:extLst>
                    <a:ext uri="{9D8B030D-6E8A-4147-A177-3AD203B41FA5}">
                      <a16:colId xmlns:a16="http://schemas.microsoft.com/office/drawing/2014/main" val="3063648680"/>
                    </a:ext>
                  </a:extLst>
                </a:gridCol>
                <a:gridCol w="5588473">
                  <a:extLst>
                    <a:ext uri="{9D8B030D-6E8A-4147-A177-3AD203B41FA5}">
                      <a16:colId xmlns:a16="http://schemas.microsoft.com/office/drawing/2014/main" val="1363417978"/>
                    </a:ext>
                  </a:extLst>
                </a:gridCol>
              </a:tblGrid>
              <a:tr h="370840">
                <a:tc>
                  <a:txBody>
                    <a:bodyPr/>
                    <a:lstStyle/>
                    <a:p>
                      <a:r>
                        <a:rPr lang="en-GB" sz="3600" dirty="0"/>
                        <a:t>Object</a:t>
                      </a:r>
                    </a:p>
                  </a:txBody>
                  <a:tcPr/>
                </a:tc>
                <a:tc>
                  <a:txBody>
                    <a:bodyPr/>
                    <a:lstStyle/>
                    <a:p>
                      <a:r>
                        <a:rPr lang="en-GB" sz="3600" dirty="0"/>
                        <a:t>Was it magnetic? Yes or No</a:t>
                      </a:r>
                    </a:p>
                  </a:txBody>
                  <a:tcPr/>
                </a:tc>
                <a:extLst>
                  <a:ext uri="{0D108BD9-81ED-4DB2-BD59-A6C34878D82A}">
                    <a16:rowId xmlns:a16="http://schemas.microsoft.com/office/drawing/2014/main" val="3587223599"/>
                  </a:ext>
                </a:extLst>
              </a:tr>
              <a:tr h="370840">
                <a:tc>
                  <a:txBody>
                    <a:bodyPr/>
                    <a:lstStyle/>
                    <a:p>
                      <a:r>
                        <a:rPr lang="en-GB" dirty="0"/>
                        <a:t>Paper clip</a:t>
                      </a:r>
                    </a:p>
                  </a:txBody>
                  <a:tcPr/>
                </a:tc>
                <a:tc>
                  <a:txBody>
                    <a:bodyPr/>
                    <a:lstStyle/>
                    <a:p>
                      <a:r>
                        <a:rPr lang="en-GB" dirty="0"/>
                        <a:t>Yes</a:t>
                      </a:r>
                    </a:p>
                  </a:txBody>
                  <a:tcPr/>
                </a:tc>
                <a:extLst>
                  <a:ext uri="{0D108BD9-81ED-4DB2-BD59-A6C34878D82A}">
                    <a16:rowId xmlns:a16="http://schemas.microsoft.com/office/drawing/2014/main" val="1779516451"/>
                  </a:ext>
                </a:extLst>
              </a:tr>
              <a:tr h="370840">
                <a:tc>
                  <a:txBody>
                    <a:bodyPr/>
                    <a:lstStyle/>
                    <a:p>
                      <a:r>
                        <a:rPr lang="en-GB" dirty="0"/>
                        <a:t>Door key</a:t>
                      </a:r>
                    </a:p>
                  </a:txBody>
                  <a:tcPr/>
                </a:tc>
                <a:tc>
                  <a:txBody>
                    <a:bodyPr/>
                    <a:lstStyle/>
                    <a:p>
                      <a:endParaRPr lang="en-GB"/>
                    </a:p>
                  </a:txBody>
                  <a:tcPr/>
                </a:tc>
                <a:extLst>
                  <a:ext uri="{0D108BD9-81ED-4DB2-BD59-A6C34878D82A}">
                    <a16:rowId xmlns:a16="http://schemas.microsoft.com/office/drawing/2014/main" val="3582990565"/>
                  </a:ext>
                </a:extLst>
              </a:tr>
              <a:tr h="370840">
                <a:tc>
                  <a:txBody>
                    <a:bodyPr/>
                    <a:lstStyle/>
                    <a:p>
                      <a:r>
                        <a:rPr lang="en-GB" dirty="0"/>
                        <a:t>Metal spoon</a:t>
                      </a:r>
                    </a:p>
                  </a:txBody>
                  <a:tcPr/>
                </a:tc>
                <a:tc>
                  <a:txBody>
                    <a:bodyPr/>
                    <a:lstStyle/>
                    <a:p>
                      <a:endParaRPr lang="en-GB" dirty="0"/>
                    </a:p>
                  </a:txBody>
                  <a:tcPr/>
                </a:tc>
                <a:extLst>
                  <a:ext uri="{0D108BD9-81ED-4DB2-BD59-A6C34878D82A}">
                    <a16:rowId xmlns:a16="http://schemas.microsoft.com/office/drawing/2014/main" val="2152683216"/>
                  </a:ext>
                </a:extLst>
              </a:tr>
              <a:tr h="370840">
                <a:tc>
                  <a:txBody>
                    <a:bodyPr/>
                    <a:lstStyle/>
                    <a:p>
                      <a:r>
                        <a:rPr lang="en-GB" dirty="0"/>
                        <a:t>Plastic spoon</a:t>
                      </a:r>
                    </a:p>
                  </a:txBody>
                  <a:tcPr/>
                </a:tc>
                <a:tc>
                  <a:txBody>
                    <a:bodyPr/>
                    <a:lstStyle/>
                    <a:p>
                      <a:endParaRPr lang="en-GB" dirty="0"/>
                    </a:p>
                  </a:txBody>
                  <a:tcPr/>
                </a:tc>
                <a:extLst>
                  <a:ext uri="{0D108BD9-81ED-4DB2-BD59-A6C34878D82A}">
                    <a16:rowId xmlns:a16="http://schemas.microsoft.com/office/drawing/2014/main" val="2834795669"/>
                  </a:ext>
                </a:extLst>
              </a:tr>
              <a:tr h="370840">
                <a:tc>
                  <a:txBody>
                    <a:bodyPr/>
                    <a:lstStyle/>
                    <a:p>
                      <a:r>
                        <a:rPr lang="en-GB" dirty="0"/>
                        <a:t>5p coin</a:t>
                      </a:r>
                    </a:p>
                  </a:txBody>
                  <a:tcPr/>
                </a:tc>
                <a:tc>
                  <a:txBody>
                    <a:bodyPr/>
                    <a:lstStyle/>
                    <a:p>
                      <a:endParaRPr lang="en-GB" dirty="0"/>
                    </a:p>
                  </a:txBody>
                  <a:tcPr/>
                </a:tc>
                <a:extLst>
                  <a:ext uri="{0D108BD9-81ED-4DB2-BD59-A6C34878D82A}">
                    <a16:rowId xmlns:a16="http://schemas.microsoft.com/office/drawing/2014/main" val="2404738905"/>
                  </a:ext>
                </a:extLst>
              </a:tr>
              <a:tr h="370840">
                <a:tc>
                  <a:txBody>
                    <a:bodyPr/>
                    <a:lstStyle/>
                    <a:p>
                      <a:r>
                        <a:rPr lang="en-GB" dirty="0"/>
                        <a:t>1p coin</a:t>
                      </a:r>
                    </a:p>
                  </a:txBody>
                  <a:tcPr/>
                </a:tc>
                <a:tc>
                  <a:txBody>
                    <a:bodyPr/>
                    <a:lstStyle/>
                    <a:p>
                      <a:endParaRPr lang="en-GB" dirty="0"/>
                    </a:p>
                  </a:txBody>
                  <a:tcPr/>
                </a:tc>
                <a:extLst>
                  <a:ext uri="{0D108BD9-81ED-4DB2-BD59-A6C34878D82A}">
                    <a16:rowId xmlns:a16="http://schemas.microsoft.com/office/drawing/2014/main" val="3986700690"/>
                  </a:ext>
                </a:extLst>
              </a:tr>
              <a:tr h="370840">
                <a:tc>
                  <a:txBody>
                    <a:bodyPr/>
                    <a:lstStyle/>
                    <a:p>
                      <a:r>
                        <a:rPr lang="en-GB" dirty="0"/>
                        <a:t>£1 coin</a:t>
                      </a:r>
                    </a:p>
                  </a:txBody>
                  <a:tcPr/>
                </a:tc>
                <a:tc>
                  <a:txBody>
                    <a:bodyPr/>
                    <a:lstStyle/>
                    <a:p>
                      <a:endParaRPr lang="en-GB" dirty="0"/>
                    </a:p>
                  </a:txBody>
                  <a:tcPr/>
                </a:tc>
                <a:extLst>
                  <a:ext uri="{0D108BD9-81ED-4DB2-BD59-A6C34878D82A}">
                    <a16:rowId xmlns:a16="http://schemas.microsoft.com/office/drawing/2014/main" val="2757156563"/>
                  </a:ext>
                </a:extLst>
              </a:tr>
            </a:tbl>
          </a:graphicData>
        </a:graphic>
      </p:graphicFrame>
      <p:pic>
        <p:nvPicPr>
          <p:cNvPr id="7" name="Picture 6" descr="Superman - Infinite Crisis Wik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8384" y="3895928"/>
            <a:ext cx="2382024" cy="2382024"/>
          </a:xfrm>
          <a:prstGeom prst="rect">
            <a:avLst/>
          </a:prstGeom>
        </p:spPr>
      </p:pic>
      <p:sp>
        <p:nvSpPr>
          <p:cNvPr id="8" name="Oval Callout 7"/>
          <p:cNvSpPr/>
          <p:nvPr/>
        </p:nvSpPr>
        <p:spPr>
          <a:xfrm>
            <a:off x="5295878" y="4440960"/>
            <a:ext cx="3291840" cy="1336431"/>
          </a:xfrm>
          <a:prstGeom prst="wedgeEllipseCallout">
            <a:avLst>
              <a:gd name="adj1" fmla="val 89850"/>
              <a:gd name="adj2" fmla="val -3434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Super work P2s!</a:t>
            </a:r>
          </a:p>
        </p:txBody>
      </p:sp>
      <p:sp>
        <p:nvSpPr>
          <p:cNvPr id="9" name="Rectangle 8"/>
          <p:cNvSpPr/>
          <p:nvPr/>
        </p:nvSpPr>
        <p:spPr>
          <a:xfrm>
            <a:off x="393903" y="5908620"/>
            <a:ext cx="7753148" cy="523220"/>
          </a:xfrm>
          <a:prstGeom prst="rect">
            <a:avLst/>
          </a:prstGeom>
        </p:spPr>
        <p:txBody>
          <a:bodyPr wrap="none">
            <a:spAutoFit/>
          </a:bodyPr>
          <a:lstStyle/>
          <a:p>
            <a:r>
              <a:rPr lang="en-GB" sz="2800" dirty="0">
                <a:hlinkClick r:id="rId4"/>
              </a:rPr>
              <a:t>https://www.youtube.com/watch?v=s236Q1nuWXg</a:t>
            </a:r>
            <a:endParaRPr lang="en-GB" sz="2800" dirty="0"/>
          </a:p>
        </p:txBody>
      </p:sp>
    </p:spTree>
    <p:extLst>
      <p:ext uri="{BB962C8B-B14F-4D97-AF65-F5344CB8AC3E}">
        <p14:creationId xmlns:p14="http://schemas.microsoft.com/office/powerpoint/2010/main" val="311658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ED41D4"/>
            </a:gs>
            <a:gs pos="56000">
              <a:srgbClr val="FFFF00"/>
            </a:gs>
            <a:gs pos="100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a:solidFill>
                  <a:srgbClr val="00B0F0"/>
                </a:solidFill>
                <a:latin typeface="Cooper Black" panose="0208090404030B020404" pitchFamily="18" charset="0"/>
              </a:rPr>
              <a:t>Now for Playtime!</a:t>
            </a:r>
          </a:p>
        </p:txBody>
      </p:sp>
      <p:sp>
        <p:nvSpPr>
          <p:cNvPr id="3" name="Content Placeholder 2"/>
          <p:cNvSpPr>
            <a:spLocks noGrp="1"/>
          </p:cNvSpPr>
          <p:nvPr>
            <p:ph idx="1"/>
          </p:nvPr>
        </p:nvSpPr>
        <p:spPr/>
        <p:txBody>
          <a:bodyPr/>
          <a:lstStyle/>
          <a:p>
            <a:r>
              <a:rPr lang="en-GB" dirty="0"/>
              <a:t>Let’s use what we’ve learned to make some fun games.</a:t>
            </a:r>
          </a:p>
          <a:p>
            <a:r>
              <a:rPr lang="en-GB" dirty="0">
                <a:hlinkClick r:id="rId2"/>
              </a:rPr>
              <a:t>https://www.youtube.com/watch?v=t4Q258wbKuM</a:t>
            </a:r>
            <a:endParaRPr lang="en-GB" dirty="0"/>
          </a:p>
          <a:p>
            <a:endParaRPr lang="en-GB" dirty="0"/>
          </a:p>
        </p:txBody>
      </p:sp>
      <p:pic>
        <p:nvPicPr>
          <p:cNvPr id="4" name="Picture 3" descr="California Livin Home: HURRAY for the GIVEAWAY WINN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6047" y="526744"/>
            <a:ext cx="1367753" cy="1002323"/>
          </a:xfrm>
          <a:prstGeom prst="rect">
            <a:avLst/>
          </a:prstGeom>
        </p:spPr>
      </p:pic>
      <p:pic>
        <p:nvPicPr>
          <p:cNvPr id="1026" name="Picture 2" descr="How to make a magnetic fishing game: Video - Kidsp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320" y="3343495"/>
            <a:ext cx="4722447" cy="28334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gnet Maze Game Designing Activity – Learn Science and Art - Go Science  Gir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0647" y="2855229"/>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832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rgbClr val="ED41D4"/>
            </a:gs>
            <a:gs pos="56000">
              <a:srgbClr val="FFFF00"/>
            </a:gs>
            <a:gs pos="100000">
              <a:schemeClr val="accent1">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6264"/>
          </a:xfrm>
        </p:spPr>
        <p:txBody>
          <a:bodyPr/>
          <a:lstStyle/>
          <a:p>
            <a:r>
              <a:rPr lang="en-GB" b="1" dirty="0">
                <a:solidFill>
                  <a:srgbClr val="FF0000"/>
                </a:solidFill>
                <a:latin typeface="Arial Black" panose="020B0A04020102020204" pitchFamily="34" charset="0"/>
              </a:rPr>
              <a:t>Moving on Up!</a:t>
            </a:r>
          </a:p>
        </p:txBody>
      </p:sp>
      <p:sp>
        <p:nvSpPr>
          <p:cNvPr id="3" name="Content Placeholder 2"/>
          <p:cNvSpPr>
            <a:spLocks noGrp="1"/>
          </p:cNvSpPr>
          <p:nvPr>
            <p:ph idx="1"/>
          </p:nvPr>
        </p:nvSpPr>
        <p:spPr>
          <a:xfrm>
            <a:off x="838200" y="1091390"/>
            <a:ext cx="10515600" cy="5085573"/>
          </a:xfrm>
        </p:spPr>
        <p:txBody>
          <a:bodyPr>
            <a:normAutofit fontScale="85000" lnSpcReduction="20000"/>
          </a:bodyPr>
          <a:lstStyle/>
          <a:p>
            <a:pPr marL="0" indent="0">
              <a:buNone/>
            </a:pPr>
            <a:r>
              <a:rPr lang="en-GB" dirty="0">
                <a:solidFill>
                  <a:srgbClr val="0070C0"/>
                </a:solidFill>
                <a:latin typeface="SassoonPrimaryInfant" pitchFamily="2" charset="0"/>
              </a:rPr>
              <a:t>Something we always talk about in June is getting ready for P3. </a:t>
            </a:r>
          </a:p>
          <a:p>
            <a:pPr marL="0" indent="0">
              <a:buNone/>
            </a:pPr>
            <a:r>
              <a:rPr lang="en-GB" dirty="0">
                <a:solidFill>
                  <a:srgbClr val="0070C0"/>
                </a:solidFill>
                <a:latin typeface="SassoonPrimaryInfant" pitchFamily="2" charset="0"/>
              </a:rPr>
              <a:t>I bet, since I last saw you, you have grown loads.</a:t>
            </a:r>
          </a:p>
          <a:p>
            <a:endParaRPr lang="en-GB" dirty="0">
              <a:solidFill>
                <a:srgbClr val="0070C0"/>
              </a:solidFill>
              <a:latin typeface="SassoonPrimaryInfant" pitchFamily="2" charset="0"/>
            </a:endParaRPr>
          </a:p>
          <a:p>
            <a:r>
              <a:rPr lang="en-GB" dirty="0">
                <a:latin typeface="SassoonPrimaryInfant" pitchFamily="2" charset="0"/>
              </a:rPr>
              <a:t>Have you grown taller?</a:t>
            </a:r>
          </a:p>
          <a:p>
            <a:r>
              <a:rPr lang="en-GB" dirty="0">
                <a:latin typeface="SassoonPrimaryInfant" pitchFamily="2" charset="0"/>
              </a:rPr>
              <a:t>Have any baby teeth fallen out?</a:t>
            </a:r>
          </a:p>
          <a:p>
            <a:r>
              <a:rPr lang="en-GB" dirty="0">
                <a:latin typeface="SassoonPrimaryInfant" pitchFamily="2" charset="0"/>
              </a:rPr>
              <a:t>Have any big teeth grown?</a:t>
            </a:r>
          </a:p>
          <a:p>
            <a:pPr marL="0" indent="0">
              <a:buNone/>
            </a:pPr>
            <a:endParaRPr lang="en-GB" dirty="0">
              <a:solidFill>
                <a:srgbClr val="0070C0"/>
              </a:solidFill>
              <a:latin typeface="SassoonPrimaryInfant" pitchFamily="2" charset="0"/>
            </a:endParaRPr>
          </a:p>
          <a:p>
            <a:pPr marL="0" indent="0">
              <a:buNone/>
            </a:pPr>
            <a:r>
              <a:rPr lang="en-GB" dirty="0">
                <a:solidFill>
                  <a:srgbClr val="0070C0"/>
                </a:solidFill>
                <a:latin typeface="SassoonPrimaryInfant" pitchFamily="2" charset="0"/>
              </a:rPr>
              <a:t>You won’t be in P2 when you go back to school. You will be in P3 and your teacher will be very kind. The P3 puppet is called Dinky. The classroom assistants will go with you to P3.</a:t>
            </a:r>
          </a:p>
          <a:p>
            <a:pPr marL="0" indent="0">
              <a:buNone/>
            </a:pPr>
            <a:r>
              <a:rPr lang="en-GB" dirty="0">
                <a:solidFill>
                  <a:srgbClr val="0070C0"/>
                </a:solidFill>
                <a:latin typeface="SassoonPrimaryInfant" pitchFamily="2" charset="0"/>
              </a:rPr>
              <a:t>The chairs are blue in P3. The work is a little bit harder but you are older so you will be able to do it and the teacher will help you and the classroom assistants so don’t worry. The whole class is going to P3 together. Mrs Mulholland and Mrs </a:t>
            </a:r>
            <a:r>
              <a:rPr lang="en-GB" dirty="0" err="1">
                <a:solidFill>
                  <a:srgbClr val="0070C0"/>
                </a:solidFill>
                <a:latin typeface="SassoonPrimaryInfant" pitchFamily="2" charset="0"/>
              </a:rPr>
              <a:t>Gormley</a:t>
            </a:r>
            <a:r>
              <a:rPr lang="en-GB" dirty="0">
                <a:solidFill>
                  <a:srgbClr val="0070C0"/>
                </a:solidFill>
                <a:latin typeface="SassoonPrimaryInfant" pitchFamily="2" charset="0"/>
              </a:rPr>
              <a:t> will stay in P2 and teach the new P2s but you can call in and say Hello if you want to.</a:t>
            </a:r>
          </a:p>
        </p:txBody>
      </p:sp>
      <p:pic>
        <p:nvPicPr>
          <p:cNvPr id="4" name="Picture 3" descr="Sapling Plant Growing · Free vector graphic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4054" y="231603"/>
            <a:ext cx="4145280" cy="2495804"/>
          </a:xfrm>
          <a:prstGeom prst="rect">
            <a:avLst/>
          </a:prstGeom>
        </p:spPr>
      </p:pic>
      <p:pic>
        <p:nvPicPr>
          <p:cNvPr id="5" name="Picture 4" descr="Illustration Friday: Missing | Kevin H. Spea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5389" y="2860930"/>
            <a:ext cx="1217526" cy="858356"/>
          </a:xfrm>
          <a:prstGeom prst="rect">
            <a:avLst/>
          </a:prstGeom>
        </p:spPr>
      </p:pic>
      <p:pic>
        <p:nvPicPr>
          <p:cNvPr id="6" name="Picture 5" descr="Is Being Tall A Risk Or Advantage? It Depends On Th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8026" y="2033976"/>
            <a:ext cx="1114425" cy="1600200"/>
          </a:xfrm>
          <a:prstGeom prst="rect">
            <a:avLst/>
          </a:prstGeom>
        </p:spPr>
      </p:pic>
    </p:spTree>
    <p:extLst>
      <p:ext uri="{BB962C8B-B14F-4D97-AF65-F5344CB8AC3E}">
        <p14:creationId xmlns:p14="http://schemas.microsoft.com/office/powerpoint/2010/main" val="2240545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15657</TotalTime>
  <Words>496</Words>
  <Application>Microsoft Office PowerPoint</Application>
  <PresentationFormat>Widescreen</PresentationFormat>
  <Paragraphs>55</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Arial Black</vt:lpstr>
      <vt:lpstr>Bodoni MT Poster Compressed</vt:lpstr>
      <vt:lpstr>Calibri</vt:lpstr>
      <vt:lpstr>Calibri Light</vt:lpstr>
      <vt:lpstr>Cooper Black</vt:lpstr>
      <vt:lpstr>Kristen ITC</vt:lpstr>
      <vt:lpstr>SassoonPrimaryInfant</vt:lpstr>
      <vt:lpstr>Office Theme</vt:lpstr>
      <vt:lpstr>June Learning for P2</vt:lpstr>
      <vt:lpstr>Pushes and Pulls at Home</vt:lpstr>
      <vt:lpstr>Moving Forces – Pushes and Pulls</vt:lpstr>
      <vt:lpstr>Spot the forces being used in these pictures in our big book.</vt:lpstr>
      <vt:lpstr>Magnets</vt:lpstr>
      <vt:lpstr>Magnets are attracted to metal objects that contain iron. This is called Magnetic Force.</vt:lpstr>
      <vt:lpstr>Great work so far! Now let’s make a table to show the results of our experiment. </vt:lpstr>
      <vt:lpstr>Now for Playtime!</vt:lpstr>
      <vt:lpstr>Moving on Up!</vt:lpstr>
      <vt:lpstr>Bye-bye Everyone – Hope you have a great Summer holiday. Be careful and have fun!</vt:lpstr>
    </vt:vector>
  </TitlesOfParts>
  <Company>C2k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June Learning for P2</dc:title>
  <dc:creator>R Mulholland</dc:creator>
  <cp:lastModifiedBy>josephine swift</cp:lastModifiedBy>
  <cp:revision>25</cp:revision>
  <dcterms:created xsi:type="dcterms:W3CDTF">2020-05-29T18:54:49Z</dcterms:created>
  <dcterms:modified xsi:type="dcterms:W3CDTF">2020-06-11T10:44:52Z</dcterms:modified>
</cp:coreProperties>
</file>