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4/20/2020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4/20/2020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4/20/2020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youtube.com/watch?v=F3ElGMVU6SY" TargetMode="Externa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solidFill>
                  <a:schemeClr val="accent4">
                    <a:lumMod val="50000"/>
                  </a:schemeClr>
                </a:solidFill>
                <a:latin typeface="SassoonPrimaryInfant" pitchFamily="2" charset="0"/>
              </a:rPr>
              <a:t>Well done P2s </a:t>
            </a:r>
            <a:r>
              <a:rPr lang="en-GB" sz="5400" dirty="0" smtClean="0">
                <a:solidFill>
                  <a:schemeClr val="accent4">
                    <a:lumMod val="50000"/>
                  </a:schemeClr>
                </a:solidFill>
              </a:rPr>
              <a:t>! </a:t>
            </a:r>
            <a:r>
              <a:rPr lang="en-GB" dirty="0" smtClean="0"/>
              <a:t/>
            </a:r>
            <a:br>
              <a:rPr lang="en-GB" dirty="0" smtClean="0"/>
            </a:br>
            <a:r>
              <a:rPr lang="en-GB" dirty="0" smtClean="0"/>
              <a:t>you are working really hard.</a:t>
            </a:r>
            <a:endParaRPr lang="en-GB" dirty="0"/>
          </a:p>
        </p:txBody>
      </p:sp>
      <p:sp>
        <p:nvSpPr>
          <p:cNvPr id="3" name="Content Placeholder 2"/>
          <p:cNvSpPr>
            <a:spLocks noGrp="1"/>
          </p:cNvSpPr>
          <p:nvPr>
            <p:ph idx="1"/>
          </p:nvPr>
        </p:nvSpPr>
        <p:spPr>
          <a:xfrm>
            <a:off x="3762103" y="2011680"/>
            <a:ext cx="7224896" cy="4206240"/>
          </a:xfrm>
        </p:spPr>
        <p:txBody>
          <a:bodyPr>
            <a:normAutofit fontScale="77500" lnSpcReduction="20000"/>
          </a:bodyPr>
          <a:lstStyle/>
          <a:p>
            <a:r>
              <a:rPr lang="en-GB" dirty="0" smtClean="0"/>
              <a:t> </a:t>
            </a:r>
            <a:r>
              <a:rPr lang="en-GB" sz="3100" b="1" dirty="0" smtClean="0">
                <a:solidFill>
                  <a:srgbClr val="FFFF00"/>
                </a:solidFill>
              </a:rPr>
              <a:t>How about a fun science experiment?</a:t>
            </a:r>
          </a:p>
          <a:p>
            <a:endParaRPr lang="en-GB" dirty="0" smtClean="0"/>
          </a:p>
          <a:p>
            <a:r>
              <a:rPr lang="en-GB" sz="2600" dirty="0" smtClean="0">
                <a:latin typeface="SassoonPrimaryInfant" pitchFamily="2" charset="0"/>
              </a:rPr>
              <a:t>Find a small jar or yoghurt pot  (those little yoghurt drink bottles are good if you have one.)</a:t>
            </a:r>
          </a:p>
          <a:p>
            <a:r>
              <a:rPr lang="en-GB" sz="2600" dirty="0" smtClean="0">
                <a:latin typeface="SassoonPrimaryInfant" pitchFamily="2" charset="0"/>
              </a:rPr>
              <a:t>If you want to make it look real, pile some stones up around the bottle so it looks like a volcano. Do this in a tray or outside. (It’s very messy and smelly!)</a:t>
            </a:r>
          </a:p>
          <a:p>
            <a:r>
              <a:rPr lang="en-GB" sz="2600" dirty="0" smtClean="0">
                <a:latin typeface="SassoonPrimaryInfant" pitchFamily="2" charset="0"/>
              </a:rPr>
              <a:t>Carefully spoon 2 teaspoons of bicarbonate of soda into the bottle. Pour in a couple of drops of red or yellow food colouring or both. Pour in some vinegar and see what happens!</a:t>
            </a:r>
          </a:p>
          <a:p>
            <a:r>
              <a:rPr lang="en-GB" sz="2600" dirty="0" smtClean="0">
                <a:latin typeface="SassoonPrimaryInfant" pitchFamily="2" charset="0"/>
              </a:rPr>
              <a:t>If you did this in a tray, go and look for some leaves and sticks and put your toy dinosaurs in to make a prehistoric habitat and have a play. You can keep adding stuff to the volcano if you want it to erupt again. Have fun!</a:t>
            </a:r>
          </a:p>
          <a:p>
            <a:endParaRPr lang="en-GB" dirty="0" smtClean="0"/>
          </a:p>
          <a:p>
            <a:endParaRPr lang="en-GB" dirty="0"/>
          </a:p>
        </p:txBody>
      </p:sp>
      <p:pic>
        <p:nvPicPr>
          <p:cNvPr id="4" name="Picture 3" descr="Well Done!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36112">
            <a:off x="9349719" y="354568"/>
            <a:ext cx="2009224" cy="200922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088" r="40089" b="23810"/>
          <a:stretch/>
        </p:blipFill>
        <p:spPr>
          <a:xfrm rot="10800000">
            <a:off x="268761" y="2011680"/>
            <a:ext cx="3538724" cy="4702625"/>
          </a:xfrm>
          <a:prstGeom prst="rect">
            <a:avLst/>
          </a:prstGeom>
        </p:spPr>
      </p:pic>
      <p:pic>
        <p:nvPicPr>
          <p:cNvPr id="6" name="Picture 5" descr="Volcano PNG Transparent Images | PNG Al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79" y="4833257"/>
            <a:ext cx="2650998" cy="1881048"/>
          </a:xfrm>
          <a:prstGeom prst="rect">
            <a:avLst/>
          </a:prstGeom>
        </p:spPr>
      </p:pic>
    </p:spTree>
    <p:extLst>
      <p:ext uri="{BB962C8B-B14F-4D97-AF65-F5344CB8AC3E}">
        <p14:creationId xmlns:p14="http://schemas.microsoft.com/office/powerpoint/2010/main" val="3876136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t>Life cycle of a frog</a:t>
            </a:r>
            <a:endParaRPr lang="en-GB" sz="6000" dirty="0"/>
          </a:p>
        </p:txBody>
      </p:sp>
      <p:pic>
        <p:nvPicPr>
          <p:cNvPr id="4" name="Content Placeholder 3" descr="Cartoon Frog Funny · Free vector graphic on Pixaba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4390" y="284176"/>
            <a:ext cx="1818046" cy="1809524"/>
          </a:xfrm>
        </p:spPr>
      </p:pic>
      <p:sp>
        <p:nvSpPr>
          <p:cNvPr id="5" name="TextBox 4"/>
          <p:cNvSpPr txBox="1"/>
          <p:nvPr/>
        </p:nvSpPr>
        <p:spPr>
          <a:xfrm>
            <a:off x="201322" y="1792936"/>
            <a:ext cx="9875520" cy="4031873"/>
          </a:xfrm>
          <a:prstGeom prst="rect">
            <a:avLst/>
          </a:prstGeom>
          <a:noFill/>
        </p:spPr>
        <p:txBody>
          <a:bodyPr wrap="square" rtlCol="0">
            <a:spAutoFit/>
          </a:bodyPr>
          <a:lstStyle/>
          <a:p>
            <a:r>
              <a:rPr lang="en-GB" sz="3200" dirty="0" smtClean="0"/>
              <a:t>Frogs lay eggs too but they don’t look like chicken eggs</a:t>
            </a:r>
            <a:endParaRPr lang="en-GB" sz="3200" dirty="0"/>
          </a:p>
          <a:p>
            <a:endParaRPr lang="en-GB" sz="3200" dirty="0" smtClean="0">
              <a:hlinkClick r:id="rId3"/>
            </a:endParaRPr>
          </a:p>
          <a:p>
            <a:r>
              <a:rPr lang="en-GB" sz="3200" dirty="0" smtClean="0">
                <a:hlinkClick r:id="rId3"/>
              </a:rPr>
              <a:t>https</a:t>
            </a:r>
            <a:r>
              <a:rPr lang="en-GB" sz="3200" dirty="0">
                <a:hlinkClick r:id="rId3"/>
              </a:rPr>
              <a:t>://</a:t>
            </a:r>
            <a:r>
              <a:rPr lang="en-GB" sz="3200" dirty="0" smtClean="0">
                <a:hlinkClick r:id="rId3"/>
              </a:rPr>
              <a:t>www.youtube.com/watch?v=F3ElGMVU6SY</a:t>
            </a:r>
            <a:endParaRPr lang="en-GB" sz="3200" dirty="0" smtClean="0"/>
          </a:p>
          <a:p>
            <a:r>
              <a:rPr lang="en-GB" sz="3200" dirty="0" smtClean="0"/>
              <a:t>Right click on the link and select </a:t>
            </a:r>
            <a:r>
              <a:rPr lang="en-GB" sz="3200" i="1" dirty="0" smtClean="0"/>
              <a:t>open hyperlink </a:t>
            </a:r>
            <a:r>
              <a:rPr lang="en-GB" sz="3200" dirty="0" smtClean="0"/>
              <a:t>to watch the video. (More frog stuff available on study ladder,)</a:t>
            </a:r>
          </a:p>
          <a:p>
            <a:endParaRPr lang="en-GB" sz="3200" dirty="0" smtClean="0"/>
          </a:p>
          <a:p>
            <a:endParaRPr lang="en-GB" sz="3200" dirty="0"/>
          </a:p>
          <a:p>
            <a:endParaRPr lang="en-GB" sz="3200" dirty="0"/>
          </a:p>
        </p:txBody>
      </p:sp>
      <p:pic>
        <p:nvPicPr>
          <p:cNvPr id="6" name="Picture 5" descr="Free Stock photo of Beautiful Spot at Hanging Rock in Blu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550" y="4698774"/>
            <a:ext cx="1575435" cy="1575435"/>
          </a:xfrm>
          <a:prstGeom prst="rect">
            <a:avLst/>
          </a:prstGeom>
        </p:spPr>
      </p:pic>
      <p:pic>
        <p:nvPicPr>
          <p:cNvPr id="7" name="Picture 6" descr="File:Frog-spawn-Rana-temporaria-11d.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734" y="4698774"/>
            <a:ext cx="1695891" cy="1727563"/>
          </a:xfrm>
          <a:prstGeom prst="rect">
            <a:avLst/>
          </a:prstGeom>
        </p:spPr>
      </p:pic>
      <p:pic>
        <p:nvPicPr>
          <p:cNvPr id="8" name="Picture 7" descr="Frog Illustration In Color Free Stock Photo - Public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881" y="4698774"/>
            <a:ext cx="1336902" cy="1674531"/>
          </a:xfrm>
          <a:prstGeom prst="rect">
            <a:avLst/>
          </a:prstGeom>
        </p:spPr>
      </p:pic>
      <p:pic>
        <p:nvPicPr>
          <p:cNvPr id="9" name="Picture 8" descr="Welcome to Junior 2 2014 | P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3913" y="5536039"/>
            <a:ext cx="1432349" cy="406787"/>
          </a:xfrm>
          <a:prstGeom prst="rect">
            <a:avLst/>
          </a:prstGeom>
        </p:spPr>
      </p:pic>
      <p:pic>
        <p:nvPicPr>
          <p:cNvPr id="10" name="Picture 9" descr="FROG CYCLE – ENGLISH IS COOL"/>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2909" y="4506686"/>
            <a:ext cx="2409098" cy="1919651"/>
          </a:xfrm>
          <a:prstGeom prst="rect">
            <a:avLst/>
          </a:prstGeom>
        </p:spPr>
      </p:pic>
    </p:spTree>
    <p:extLst>
      <p:ext uri="{BB962C8B-B14F-4D97-AF65-F5344CB8AC3E}">
        <p14:creationId xmlns:p14="http://schemas.microsoft.com/office/powerpoint/2010/main" val="26714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284176"/>
            <a:ext cx="10699616" cy="1508760"/>
          </a:xfrm>
        </p:spPr>
        <p:txBody>
          <a:bodyPr>
            <a:normAutofit/>
          </a:bodyPr>
          <a:lstStyle/>
          <a:p>
            <a:r>
              <a:rPr lang="en-GB" sz="4800" dirty="0" smtClean="0">
                <a:solidFill>
                  <a:srgbClr val="7030A0"/>
                </a:solidFill>
              </a:rPr>
              <a:t>Wow, you are working so hard.</a:t>
            </a:r>
            <a:r>
              <a:rPr lang="en-GB" dirty="0" smtClean="0"/>
              <a:t/>
            </a:r>
            <a:br>
              <a:rPr lang="en-GB" dirty="0" smtClean="0"/>
            </a:br>
            <a:r>
              <a:rPr lang="en-GB" dirty="0" smtClean="0"/>
              <a:t> I hope you are having fun.</a:t>
            </a:r>
            <a:endParaRPr lang="en-GB" dirty="0"/>
          </a:p>
        </p:txBody>
      </p:sp>
      <p:pic>
        <p:nvPicPr>
          <p:cNvPr id="4" name="Content Placeholder 3" descr="EL AULA HOBBIT: CONTROL INGLÉ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21731" y="1038556"/>
            <a:ext cx="2743200" cy="2621280"/>
          </a:xfrm>
        </p:spPr>
      </p:pic>
      <p:sp>
        <p:nvSpPr>
          <p:cNvPr id="5" name="TextBox 4"/>
          <p:cNvSpPr txBox="1"/>
          <p:nvPr/>
        </p:nvSpPr>
        <p:spPr>
          <a:xfrm>
            <a:off x="169817" y="2080054"/>
            <a:ext cx="9366069" cy="2954655"/>
          </a:xfrm>
          <a:prstGeom prst="rect">
            <a:avLst/>
          </a:prstGeom>
          <a:noFill/>
        </p:spPr>
        <p:txBody>
          <a:bodyPr wrap="square" rtlCol="0">
            <a:spAutoFit/>
          </a:bodyPr>
          <a:lstStyle/>
          <a:p>
            <a:r>
              <a:rPr lang="en-GB" sz="3600" dirty="0" smtClean="0">
                <a:solidFill>
                  <a:srgbClr val="FF0000"/>
                </a:solidFill>
              </a:rPr>
              <a:t>Do you feel like doing some counting today?</a:t>
            </a:r>
          </a:p>
          <a:p>
            <a:r>
              <a:rPr lang="en-GB" sz="3600" dirty="0" smtClean="0">
                <a:solidFill>
                  <a:srgbClr val="002060"/>
                </a:solidFill>
              </a:rPr>
              <a:t>You will see some sums like this in your book.</a:t>
            </a:r>
          </a:p>
          <a:p>
            <a:r>
              <a:rPr lang="en-GB" sz="3600" dirty="0">
                <a:solidFill>
                  <a:srgbClr val="002060"/>
                </a:solidFill>
              </a:rPr>
              <a:t> </a:t>
            </a:r>
            <a:r>
              <a:rPr lang="en-GB" sz="3600" dirty="0" smtClean="0">
                <a:solidFill>
                  <a:srgbClr val="002060"/>
                </a:solidFill>
              </a:rPr>
              <a:t>3+        = 7</a:t>
            </a:r>
          </a:p>
          <a:p>
            <a:r>
              <a:rPr lang="en-GB" sz="2000" dirty="0" smtClean="0">
                <a:solidFill>
                  <a:schemeClr val="bg1"/>
                </a:solidFill>
              </a:rPr>
              <a:t>Sometimes these are a bit difficult. Marley puts the smaller number in his head and uses his fingers to count up to the bigger number, and that’s the answer! Try it that way.</a:t>
            </a:r>
          </a:p>
          <a:p>
            <a:endParaRPr lang="en-GB" sz="2000" dirty="0" smtClean="0">
              <a:solidFill>
                <a:schemeClr val="bg1"/>
              </a:solidFill>
            </a:endParaRPr>
          </a:p>
          <a:p>
            <a:endParaRPr lang="en-GB" dirty="0"/>
          </a:p>
        </p:txBody>
      </p:sp>
      <p:sp>
        <p:nvSpPr>
          <p:cNvPr id="6" name="Rectangle 5"/>
          <p:cNvSpPr/>
          <p:nvPr/>
        </p:nvSpPr>
        <p:spPr>
          <a:xfrm>
            <a:off x="901337" y="3317965"/>
            <a:ext cx="574766" cy="483326"/>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762" t="42775" r="41334" b="39629"/>
          <a:stretch/>
        </p:blipFill>
        <p:spPr>
          <a:xfrm rot="5400000">
            <a:off x="1129938" y="5622272"/>
            <a:ext cx="1502226" cy="901337"/>
          </a:xfrm>
          <a:prstGeom prst="rect">
            <a:avLst/>
          </a:prstGeom>
        </p:spPr>
      </p:pic>
      <p:sp>
        <p:nvSpPr>
          <p:cNvPr id="8" name="Cloud Callout 7"/>
          <p:cNvSpPr/>
          <p:nvPr/>
        </p:nvSpPr>
        <p:spPr>
          <a:xfrm>
            <a:off x="2331720" y="4603635"/>
            <a:ext cx="1724297" cy="862148"/>
          </a:xfrm>
          <a:prstGeom prst="cloudCallout">
            <a:avLst>
              <a:gd name="adj1" fmla="val -76422"/>
              <a:gd name="adj2" fmla="val 4867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rgbClr val="002060"/>
                </a:solidFill>
              </a:rPr>
              <a:t>3</a:t>
            </a:r>
            <a:endParaRPr lang="en-GB" sz="3600" dirty="0">
              <a:solidFill>
                <a:srgbClr val="002060"/>
              </a:solidFill>
            </a:endParaRPr>
          </a:p>
        </p:txBody>
      </p:sp>
      <p:pic>
        <p:nvPicPr>
          <p:cNvPr id="9" name="Picture 8" descr="Hand Counting Fingers · Free vector graphic on Pixabay"/>
          <p:cNvPicPr>
            <a:picLocks noChangeAspect="1"/>
          </p:cNvPicPr>
          <p:nvPr/>
        </p:nvPicPr>
        <p:blipFill rotWithShape="1">
          <a:blip r:embed="rId4">
            <a:extLst>
              <a:ext uri="{28A0092B-C50C-407E-A947-70E740481C1C}">
                <a14:useLocalDpi xmlns:a14="http://schemas.microsoft.com/office/drawing/2010/main" val="0"/>
              </a:ext>
            </a:extLst>
          </a:blip>
          <a:srcRect r="19990"/>
          <a:stretch/>
        </p:blipFill>
        <p:spPr>
          <a:xfrm>
            <a:off x="3651069" y="5034709"/>
            <a:ext cx="3598817" cy="2248989"/>
          </a:xfrm>
          <a:prstGeom prst="rect">
            <a:avLst/>
          </a:prstGeom>
        </p:spPr>
      </p:pic>
      <p:sp>
        <p:nvSpPr>
          <p:cNvPr id="10" name="TextBox 9"/>
          <p:cNvSpPr txBox="1"/>
          <p:nvPr/>
        </p:nvSpPr>
        <p:spPr>
          <a:xfrm>
            <a:off x="3651070" y="5067513"/>
            <a:ext cx="3703320" cy="646331"/>
          </a:xfrm>
          <a:prstGeom prst="rect">
            <a:avLst/>
          </a:prstGeom>
          <a:noFill/>
        </p:spPr>
        <p:txBody>
          <a:bodyPr wrap="square" rtlCol="0">
            <a:spAutoFit/>
          </a:bodyPr>
          <a:lstStyle/>
          <a:p>
            <a:r>
              <a:rPr lang="en-GB" sz="3600" dirty="0" smtClean="0">
                <a:solidFill>
                  <a:srgbClr val="FF0000"/>
                </a:solidFill>
              </a:rPr>
              <a:t>4        5      6         7</a:t>
            </a:r>
            <a:endParaRPr lang="en-GB" sz="3600" dirty="0">
              <a:solidFill>
                <a:srgbClr val="FF0000"/>
              </a:solidFill>
            </a:endParaRPr>
          </a:p>
        </p:txBody>
      </p:sp>
      <p:sp>
        <p:nvSpPr>
          <p:cNvPr id="11" name="Oval Callout 10"/>
          <p:cNvSpPr/>
          <p:nvPr/>
        </p:nvSpPr>
        <p:spPr>
          <a:xfrm>
            <a:off x="7550331" y="4414217"/>
            <a:ext cx="4284618" cy="18037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How many fingers are you holding up? That’s the answer. That’s called </a:t>
            </a:r>
            <a:r>
              <a:rPr lang="en-GB" sz="2000" b="1" dirty="0" smtClean="0">
                <a:solidFill>
                  <a:schemeClr val="bg1"/>
                </a:solidFill>
              </a:rPr>
              <a:t>finding the difference</a:t>
            </a:r>
            <a:r>
              <a:rPr lang="en-GB" sz="2000" dirty="0" smtClean="0">
                <a:solidFill>
                  <a:schemeClr val="bg1"/>
                </a:solidFill>
              </a:rPr>
              <a:t>.</a:t>
            </a:r>
            <a:endParaRPr lang="en-GB" sz="2000" dirty="0">
              <a:solidFill>
                <a:schemeClr val="bg1"/>
              </a:solidFill>
            </a:endParaRPr>
          </a:p>
        </p:txBody>
      </p:sp>
    </p:spTree>
    <p:extLst>
      <p:ext uri="{BB962C8B-B14F-4D97-AF65-F5344CB8AC3E}">
        <p14:creationId xmlns:p14="http://schemas.microsoft.com/office/powerpoint/2010/main" val="1843207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solidFill>
                  <a:srgbClr val="FF0000"/>
                </a:solidFill>
              </a:rPr>
              <a:t>Fantastic work. </a:t>
            </a:r>
            <a:endParaRPr lang="en-GB" sz="6600" dirty="0">
              <a:solidFill>
                <a:srgbClr val="FF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900" y="2192777"/>
            <a:ext cx="4723674" cy="3542756"/>
          </a:xfrm>
          <a:prstGeom prst="rect">
            <a:avLst/>
          </a:prstGeom>
        </p:spPr>
      </p:pic>
      <p:pic>
        <p:nvPicPr>
          <p:cNvPr id="11" name="Content Placeholder 10" descr="Smile Smiley Wink · Free image on Pixab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86800" y="63677"/>
            <a:ext cx="3048482" cy="1949758"/>
          </a:xfrm>
        </p:spPr>
      </p:pic>
      <p:pic>
        <p:nvPicPr>
          <p:cNvPr id="13" name="Picture 12" descr="Board Positive Well Done · Free image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7394" y="2013435"/>
            <a:ext cx="2926080" cy="1950720"/>
          </a:xfrm>
          <a:prstGeom prst="rect">
            <a:avLst/>
          </a:prstGeom>
        </p:spPr>
      </p:pic>
      <p:sp>
        <p:nvSpPr>
          <p:cNvPr id="14" name="TextBox 13"/>
          <p:cNvSpPr txBox="1"/>
          <p:nvPr/>
        </p:nvSpPr>
        <p:spPr>
          <a:xfrm>
            <a:off x="4754880" y="2468880"/>
            <a:ext cx="3931920" cy="3785652"/>
          </a:xfrm>
          <a:prstGeom prst="rect">
            <a:avLst/>
          </a:prstGeom>
          <a:noFill/>
        </p:spPr>
        <p:txBody>
          <a:bodyPr wrap="square" rtlCol="0">
            <a:spAutoFit/>
          </a:bodyPr>
          <a:lstStyle/>
          <a:p>
            <a:r>
              <a:rPr lang="en-GB" sz="2400" dirty="0" smtClean="0"/>
              <a:t>Marley and Mrs Mulholland miss you all very much. We hope you’ve enjoyed doing your lessons from Teacher’s kitchen instead of our classroom! Marley thinks it’s funny.  If you want to, you can send us pictures of you doing your experiments or of your work by email or phone.</a:t>
            </a:r>
            <a:endParaRPr lang="en-GB" sz="2400" dirty="0"/>
          </a:p>
        </p:txBody>
      </p:sp>
      <p:pic>
        <p:nvPicPr>
          <p:cNvPr id="15" name="Picture 14" descr="Heart Two Love · Free vector graphic on Pixab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2026" y="4184654"/>
            <a:ext cx="2738029" cy="2286985"/>
          </a:xfrm>
          <a:prstGeom prst="rect">
            <a:avLst/>
          </a:prstGeom>
        </p:spPr>
      </p:pic>
    </p:spTree>
    <p:extLst>
      <p:ext uri="{BB962C8B-B14F-4D97-AF65-F5344CB8AC3E}">
        <p14:creationId xmlns:p14="http://schemas.microsoft.com/office/powerpoint/2010/main" val="2772886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470" y="310183"/>
            <a:ext cx="9784080" cy="1009165"/>
          </a:xfrm>
        </p:spPr>
        <p:txBody>
          <a:bodyPr>
            <a:normAutofit/>
          </a:bodyPr>
          <a:lstStyle/>
          <a:p>
            <a:r>
              <a:rPr lang="en-GB" sz="1400" dirty="0" smtClean="0"/>
              <a:t>Dear Parents / guardians,</a:t>
            </a:r>
            <a:br>
              <a:rPr lang="en-GB" sz="1400" dirty="0" smtClean="0"/>
            </a:br>
            <a:r>
              <a:rPr lang="en-GB" sz="1400" dirty="0" smtClean="0"/>
              <a:t>For your interest, this is a very basic overview of what we would normally cover in p2 in </a:t>
            </a:r>
            <a:r>
              <a:rPr lang="en-GB" sz="1400" dirty="0" err="1" smtClean="0"/>
              <a:t>april</a:t>
            </a:r>
            <a:r>
              <a:rPr lang="en-GB" sz="1400" dirty="0" smtClean="0"/>
              <a:t>. Please don’t feel under any pressure to replicate this but you may want to try some of it or just do your own thing</a:t>
            </a:r>
            <a:r>
              <a:rPr lang="en-GB" sz="1100" dirty="0" smtClean="0"/>
              <a:t>.</a:t>
            </a:r>
            <a:endParaRPr lang="en-GB" sz="1100" dirty="0"/>
          </a:p>
        </p:txBody>
      </p:sp>
      <p:graphicFrame>
        <p:nvGraphicFramePr>
          <p:cNvPr id="4" name="Content Placeholder 3"/>
          <p:cNvGraphicFramePr>
            <a:graphicFrameLocks noGrp="1"/>
          </p:cNvGraphicFramePr>
          <p:nvPr>
            <p:ph idx="1"/>
            <p:extLst/>
          </p:nvPr>
        </p:nvGraphicFramePr>
        <p:xfrm>
          <a:off x="653142" y="1319348"/>
          <a:ext cx="10516737" cy="5277713"/>
        </p:xfrm>
        <a:graphic>
          <a:graphicData uri="http://schemas.openxmlformats.org/drawingml/2006/table">
            <a:tbl>
              <a:tblPr firstRow="1" firstCol="1" lastRow="1" lastCol="1" bandRow="1" bandCol="1">
                <a:tableStyleId>{5C22544A-7EE6-4342-B048-85BDC9FD1C3A}</a:tableStyleId>
              </a:tblPr>
              <a:tblGrid>
                <a:gridCol w="2348886">
                  <a:extLst>
                    <a:ext uri="{9D8B030D-6E8A-4147-A177-3AD203B41FA5}">
                      <a16:colId xmlns:a16="http://schemas.microsoft.com/office/drawing/2014/main" val="2869306898"/>
                    </a:ext>
                  </a:extLst>
                </a:gridCol>
                <a:gridCol w="2828883">
                  <a:extLst>
                    <a:ext uri="{9D8B030D-6E8A-4147-A177-3AD203B41FA5}">
                      <a16:colId xmlns:a16="http://schemas.microsoft.com/office/drawing/2014/main" val="1484872717"/>
                    </a:ext>
                  </a:extLst>
                </a:gridCol>
                <a:gridCol w="2602199">
                  <a:extLst>
                    <a:ext uri="{9D8B030D-6E8A-4147-A177-3AD203B41FA5}">
                      <a16:colId xmlns:a16="http://schemas.microsoft.com/office/drawing/2014/main" val="987169924"/>
                    </a:ext>
                  </a:extLst>
                </a:gridCol>
                <a:gridCol w="2736769">
                  <a:extLst>
                    <a:ext uri="{9D8B030D-6E8A-4147-A177-3AD203B41FA5}">
                      <a16:colId xmlns:a16="http://schemas.microsoft.com/office/drawing/2014/main" val="3064791111"/>
                    </a:ext>
                  </a:extLst>
                </a:gridCol>
              </a:tblGrid>
              <a:tr h="1988727">
                <a:tc>
                  <a:txBody>
                    <a:bodyPr/>
                    <a:lstStyle/>
                    <a:p>
                      <a:pPr>
                        <a:spcAft>
                          <a:spcPts val="0"/>
                        </a:spcAft>
                      </a:pPr>
                      <a:r>
                        <a:rPr lang="en-US" sz="2400" dirty="0">
                          <a:solidFill>
                            <a:srgbClr val="7030A0"/>
                          </a:solidFill>
                          <a:effectLst/>
                        </a:rPr>
                        <a:t>Overview:</a:t>
                      </a:r>
                      <a:endParaRPr lang="en-GB" sz="2400" dirty="0">
                        <a:solidFill>
                          <a:srgbClr val="7030A0"/>
                        </a:solidFill>
                        <a:effectLst/>
                      </a:endParaRPr>
                    </a:p>
                    <a:p>
                      <a:pPr>
                        <a:spcAft>
                          <a:spcPts val="0"/>
                        </a:spcAft>
                      </a:pPr>
                      <a:r>
                        <a:rPr lang="en-US" sz="2400" dirty="0">
                          <a:solidFill>
                            <a:srgbClr val="7030A0"/>
                          </a:solidFill>
                          <a:effectLst/>
                        </a:rPr>
                        <a:t>April</a:t>
                      </a:r>
                      <a:endParaRPr lang="en-GB" sz="2400" dirty="0">
                        <a:solidFill>
                          <a:srgbClr val="7030A0"/>
                        </a:solidFill>
                        <a:effectLst/>
                      </a:endParaRPr>
                    </a:p>
                    <a:p>
                      <a:pPr>
                        <a:spcAft>
                          <a:spcPts val="0"/>
                        </a:spcAft>
                      </a:pPr>
                      <a:r>
                        <a:rPr lang="en-US" sz="2400" dirty="0">
                          <a:solidFill>
                            <a:srgbClr val="7030A0"/>
                          </a:solidFill>
                          <a:effectLst/>
                        </a:rPr>
                        <a:t>Themes: Easter -Who lays eggs? Dinosaurs  </a:t>
                      </a:r>
                      <a:endParaRPr lang="en-GB" sz="2400" dirty="0">
                        <a:solidFill>
                          <a:srgbClr val="7030A0"/>
                        </a:solidFill>
                        <a:effectLst/>
                        <a:latin typeface="Times New Roman" panose="02020603050405020304" pitchFamily="18" charset="0"/>
                        <a:ea typeface="Times New Roman" panose="02020603050405020304" pitchFamily="18" charset="0"/>
                      </a:endParaRPr>
                    </a:p>
                  </a:txBody>
                  <a:tcPr marL="46815" marR="46815" marT="0" marB="0"/>
                </a:tc>
                <a:tc>
                  <a:txBody>
                    <a:bodyPr/>
                    <a:lstStyle/>
                    <a:p>
                      <a:pPr algn="ctr">
                        <a:spcAft>
                          <a:spcPts val="0"/>
                        </a:spcAft>
                      </a:pPr>
                      <a:r>
                        <a:rPr lang="en-US" sz="1100" dirty="0">
                          <a:solidFill>
                            <a:srgbClr val="002060"/>
                          </a:solidFill>
                          <a:effectLst/>
                        </a:rPr>
                        <a:t>RE- Grow in Love</a:t>
                      </a:r>
                      <a:endParaRPr lang="en-GB" sz="1100" dirty="0">
                        <a:solidFill>
                          <a:srgbClr val="002060"/>
                        </a:solidFill>
                        <a:effectLst/>
                      </a:endParaRPr>
                    </a:p>
                    <a:p>
                      <a:pPr>
                        <a:spcAft>
                          <a:spcPts val="0"/>
                        </a:spcAft>
                      </a:pPr>
                      <a:r>
                        <a:rPr lang="en-US" sz="1100" dirty="0">
                          <a:solidFill>
                            <a:srgbClr val="002060"/>
                          </a:solidFill>
                          <a:effectLst/>
                        </a:rPr>
                        <a:t>Learn about Jesus’ death, burial and resurrection.</a:t>
                      </a:r>
                      <a:endParaRPr lang="en-GB" sz="1100" dirty="0">
                        <a:solidFill>
                          <a:srgbClr val="002060"/>
                        </a:solidFill>
                        <a:effectLst/>
                      </a:endParaRPr>
                    </a:p>
                    <a:p>
                      <a:pPr>
                        <a:spcAft>
                          <a:spcPts val="0"/>
                        </a:spcAft>
                      </a:pPr>
                      <a:r>
                        <a:rPr lang="en-US" sz="1100" dirty="0">
                          <a:solidFill>
                            <a:srgbClr val="002060"/>
                          </a:solidFill>
                          <a:effectLst/>
                        </a:rPr>
                        <a:t>Listen to Jesus’ teaching about love and forgiveness.</a:t>
                      </a:r>
                      <a:endParaRPr lang="en-GB" sz="1100" dirty="0">
                        <a:solidFill>
                          <a:srgbClr val="002060"/>
                        </a:solidFill>
                        <a:effectLst/>
                      </a:endParaRPr>
                    </a:p>
                    <a:p>
                      <a:pPr>
                        <a:spcAft>
                          <a:spcPts val="0"/>
                        </a:spcAft>
                      </a:pPr>
                      <a:r>
                        <a:rPr lang="en-US" sz="1100" dirty="0" err="1">
                          <a:solidFill>
                            <a:srgbClr val="002060"/>
                          </a:solidFill>
                          <a:effectLst/>
                        </a:rPr>
                        <a:t>Recognise</a:t>
                      </a:r>
                      <a:r>
                        <a:rPr lang="en-US" sz="1100" dirty="0">
                          <a:solidFill>
                            <a:srgbClr val="002060"/>
                          </a:solidFill>
                          <a:effectLst/>
                        </a:rPr>
                        <a:t> that they are loved and respected.</a:t>
                      </a:r>
                      <a:endParaRPr lang="en-GB" sz="1100" dirty="0">
                        <a:solidFill>
                          <a:srgbClr val="002060"/>
                        </a:solidFill>
                        <a:effectLst/>
                      </a:endParaRPr>
                    </a:p>
                    <a:p>
                      <a:pPr>
                        <a:spcAft>
                          <a:spcPts val="0"/>
                        </a:spcAft>
                      </a:pPr>
                      <a:r>
                        <a:rPr lang="en-US" sz="1100" dirty="0">
                          <a:solidFill>
                            <a:srgbClr val="002060"/>
                          </a:solidFill>
                          <a:effectLst/>
                        </a:rPr>
                        <a:t>Develop respect for God and know the importance of the commandments; love God and love one another.</a:t>
                      </a:r>
                      <a:endParaRPr lang="en-GB" sz="1100" dirty="0">
                        <a:solidFill>
                          <a:srgbClr val="002060"/>
                        </a:solidFill>
                        <a:effectLst/>
                      </a:endParaRPr>
                    </a:p>
                    <a:p>
                      <a:pPr algn="ctr">
                        <a:spcAft>
                          <a:spcPts val="0"/>
                        </a:spcAft>
                      </a:pPr>
                      <a:r>
                        <a:rPr lang="en-US" sz="1100" dirty="0">
                          <a:solidFill>
                            <a:srgbClr val="002060"/>
                          </a:solidFill>
                          <a:effectLst/>
                        </a:rPr>
                        <a:t> </a:t>
                      </a:r>
                      <a:endParaRPr lang="en-GB" sz="1100" dirty="0">
                        <a:solidFill>
                          <a:srgbClr val="002060"/>
                        </a:solidFill>
                        <a:effectLst/>
                        <a:latin typeface="Times New Roman" panose="02020603050405020304" pitchFamily="18" charset="0"/>
                        <a:ea typeface="Times New Roman" panose="02020603050405020304" pitchFamily="18" charset="0"/>
                      </a:endParaRPr>
                    </a:p>
                  </a:txBody>
                  <a:tcPr marL="46815" marR="46815" marT="0" marB="0"/>
                </a:tc>
                <a:tc>
                  <a:txBody>
                    <a:bodyPr/>
                    <a:lstStyle/>
                    <a:p>
                      <a:pPr algn="ctr">
                        <a:spcAft>
                          <a:spcPts val="0"/>
                        </a:spcAft>
                      </a:pPr>
                      <a:r>
                        <a:rPr lang="en-US" sz="1100" dirty="0">
                          <a:solidFill>
                            <a:srgbClr val="002060"/>
                          </a:solidFill>
                          <a:effectLst/>
                        </a:rPr>
                        <a:t>TSPC</a:t>
                      </a:r>
                      <a:endParaRPr lang="en-GB" sz="1100" dirty="0">
                        <a:solidFill>
                          <a:srgbClr val="002060"/>
                        </a:solidFill>
                        <a:effectLst/>
                      </a:endParaRPr>
                    </a:p>
                    <a:p>
                      <a:pPr>
                        <a:spcAft>
                          <a:spcPts val="0"/>
                        </a:spcAft>
                      </a:pPr>
                      <a:r>
                        <a:rPr lang="en-US" sz="1100" dirty="0">
                          <a:solidFill>
                            <a:srgbClr val="002060"/>
                          </a:solidFill>
                          <a:effectLst/>
                        </a:rPr>
                        <a:t>Continue to work on questioning skills and finding answers to questions. Work in groups and work in pairs. Sort, classify and explore. Homemade Volcano experiments.</a:t>
                      </a:r>
                      <a:endParaRPr lang="en-GB" sz="1100" dirty="0">
                        <a:solidFill>
                          <a:srgbClr val="002060"/>
                        </a:solidFill>
                        <a:effectLst/>
                        <a:latin typeface="Times New Roman" panose="02020603050405020304" pitchFamily="18" charset="0"/>
                        <a:ea typeface="Times New Roman" panose="02020603050405020304" pitchFamily="18" charset="0"/>
                      </a:endParaRPr>
                    </a:p>
                  </a:txBody>
                  <a:tcPr marL="46815" marR="46815" marT="0" marB="0"/>
                </a:tc>
                <a:tc>
                  <a:txBody>
                    <a:bodyPr/>
                    <a:lstStyle/>
                    <a:p>
                      <a:pPr algn="ctr">
                        <a:spcAft>
                          <a:spcPts val="0"/>
                        </a:spcAft>
                      </a:pPr>
                      <a:r>
                        <a:rPr lang="en-US" sz="1100" dirty="0">
                          <a:solidFill>
                            <a:srgbClr val="002060"/>
                          </a:solidFill>
                          <a:effectLst/>
                        </a:rPr>
                        <a:t>PDMU </a:t>
                      </a:r>
                      <a:endParaRPr lang="en-GB" sz="1100" dirty="0">
                        <a:solidFill>
                          <a:srgbClr val="002060"/>
                        </a:solidFill>
                        <a:effectLst/>
                      </a:endParaRPr>
                    </a:p>
                    <a:p>
                      <a:pPr>
                        <a:spcAft>
                          <a:spcPts val="0"/>
                        </a:spcAft>
                      </a:pPr>
                      <a:r>
                        <a:rPr lang="en-US" sz="1100" dirty="0">
                          <a:solidFill>
                            <a:srgbClr val="002060"/>
                          </a:solidFill>
                          <a:effectLst/>
                        </a:rPr>
                        <a:t>PATHS -Understand sharing and caring.</a:t>
                      </a:r>
                      <a:endParaRPr lang="en-GB" sz="1100" dirty="0">
                        <a:solidFill>
                          <a:srgbClr val="002060"/>
                        </a:solidFill>
                        <a:effectLst/>
                      </a:endParaRPr>
                    </a:p>
                    <a:p>
                      <a:pPr>
                        <a:spcAft>
                          <a:spcPts val="0"/>
                        </a:spcAft>
                      </a:pPr>
                      <a:r>
                        <a:rPr lang="en-US" sz="1100" dirty="0">
                          <a:solidFill>
                            <a:srgbClr val="002060"/>
                          </a:solidFill>
                          <a:effectLst/>
                        </a:rPr>
                        <a:t>Understand how sharing makes the giver feel good too. Understand that there are things that it is ok not to share. Give more advanced compliments. Review the feelings we have learnt so far.</a:t>
                      </a:r>
                      <a:endParaRPr lang="en-GB" sz="1100" dirty="0">
                        <a:solidFill>
                          <a:srgbClr val="002060"/>
                        </a:solidFill>
                        <a:effectLst/>
                      </a:endParaRPr>
                    </a:p>
                    <a:p>
                      <a:pPr>
                        <a:spcAft>
                          <a:spcPts val="0"/>
                        </a:spcAft>
                      </a:pPr>
                      <a:r>
                        <a:rPr lang="en-US" sz="1100" dirty="0">
                          <a:solidFill>
                            <a:srgbClr val="002060"/>
                          </a:solidFill>
                          <a:effectLst/>
                        </a:rPr>
                        <a:t> </a:t>
                      </a:r>
                      <a:endParaRPr lang="en-GB" sz="1100" dirty="0">
                        <a:solidFill>
                          <a:srgbClr val="002060"/>
                        </a:solidFill>
                        <a:effectLst/>
                        <a:latin typeface="Times New Roman" panose="02020603050405020304" pitchFamily="18" charset="0"/>
                        <a:ea typeface="Times New Roman" panose="02020603050405020304" pitchFamily="18" charset="0"/>
                      </a:endParaRPr>
                    </a:p>
                  </a:txBody>
                  <a:tcPr marL="46815" marR="46815" marT="0" marB="0"/>
                </a:tc>
                <a:extLst>
                  <a:ext uri="{0D108BD9-81ED-4DB2-BD59-A6C34878D82A}">
                    <a16:rowId xmlns:a16="http://schemas.microsoft.com/office/drawing/2014/main" val="728554333"/>
                  </a:ext>
                </a:extLst>
              </a:tr>
              <a:tr h="3288986">
                <a:tc>
                  <a:txBody>
                    <a:bodyPr/>
                    <a:lstStyle/>
                    <a:p>
                      <a:pPr algn="ctr">
                        <a:spcAft>
                          <a:spcPts val="0"/>
                        </a:spcAft>
                      </a:pPr>
                      <a:r>
                        <a:rPr lang="en-US" sz="1100">
                          <a:solidFill>
                            <a:srgbClr val="002060"/>
                          </a:solidFill>
                          <a:effectLst/>
                        </a:rPr>
                        <a:t>World Around Us</a:t>
                      </a:r>
                      <a:endParaRPr lang="en-GB" sz="1100">
                        <a:solidFill>
                          <a:srgbClr val="002060"/>
                        </a:solidFill>
                        <a:effectLst/>
                      </a:endParaRPr>
                    </a:p>
                    <a:p>
                      <a:pPr>
                        <a:spcAft>
                          <a:spcPts val="0"/>
                        </a:spcAft>
                      </a:pPr>
                      <a:r>
                        <a:rPr lang="en-US" sz="1100">
                          <a:solidFill>
                            <a:srgbClr val="002060"/>
                          </a:solidFill>
                          <a:effectLst/>
                        </a:rPr>
                        <a:t>Life cycle of a frog.</a:t>
                      </a:r>
                      <a:endParaRPr lang="en-GB" sz="1100">
                        <a:solidFill>
                          <a:srgbClr val="002060"/>
                        </a:solidFill>
                        <a:effectLst/>
                      </a:endParaRPr>
                    </a:p>
                    <a:p>
                      <a:pPr>
                        <a:spcAft>
                          <a:spcPts val="0"/>
                        </a:spcAft>
                      </a:pPr>
                      <a:r>
                        <a:rPr lang="en-US" sz="1100">
                          <a:solidFill>
                            <a:srgbClr val="002060"/>
                          </a:solidFill>
                          <a:effectLst/>
                        </a:rPr>
                        <a:t>Find out who else lays eggs. Sort and classify animals into simple groups. Talk about traditions of Easter. Find out about different dinosaurs. Look more closely at the dinosaur’s different types of teeth. Classify them into meat and plant eaters. Learn about the importance of toothcare. Investigate some reactions when different substances are combined – make volcanoes.</a:t>
                      </a:r>
                      <a:endParaRPr lang="en-GB" sz="1100">
                        <a:solidFill>
                          <a:srgbClr val="002060"/>
                        </a:solidFill>
                        <a:effectLst/>
                        <a:latin typeface="Times New Roman" panose="02020603050405020304" pitchFamily="18" charset="0"/>
                        <a:ea typeface="Times New Roman" panose="02020603050405020304" pitchFamily="18" charset="0"/>
                      </a:endParaRPr>
                    </a:p>
                  </a:txBody>
                  <a:tcPr marL="46815" marR="46815" marT="0" marB="0"/>
                </a:tc>
                <a:tc>
                  <a:txBody>
                    <a:bodyPr/>
                    <a:lstStyle/>
                    <a:p>
                      <a:pPr algn="ctr">
                        <a:spcAft>
                          <a:spcPts val="0"/>
                        </a:spcAft>
                      </a:pPr>
                      <a:r>
                        <a:rPr lang="en-US" sz="1100">
                          <a:solidFill>
                            <a:srgbClr val="002060"/>
                          </a:solidFill>
                          <a:effectLst/>
                        </a:rPr>
                        <a:t>Literacy</a:t>
                      </a:r>
                      <a:endParaRPr lang="en-GB" sz="1100">
                        <a:solidFill>
                          <a:srgbClr val="002060"/>
                        </a:solidFill>
                        <a:effectLst/>
                      </a:endParaRPr>
                    </a:p>
                    <a:p>
                      <a:pPr>
                        <a:spcAft>
                          <a:spcPts val="0"/>
                        </a:spcAft>
                      </a:pPr>
                      <a:r>
                        <a:rPr lang="en-US" sz="1100">
                          <a:solidFill>
                            <a:srgbClr val="002060"/>
                          </a:solidFill>
                          <a:effectLst/>
                        </a:rPr>
                        <a:t>Write simple questions.</a:t>
                      </a:r>
                      <a:endParaRPr lang="en-GB" sz="1100">
                        <a:solidFill>
                          <a:srgbClr val="002060"/>
                        </a:solidFill>
                        <a:effectLst/>
                      </a:endParaRPr>
                    </a:p>
                    <a:p>
                      <a:pPr>
                        <a:spcAft>
                          <a:spcPts val="0"/>
                        </a:spcAft>
                      </a:pPr>
                      <a:r>
                        <a:rPr lang="en-US" sz="1100">
                          <a:solidFill>
                            <a:srgbClr val="002060"/>
                          </a:solidFill>
                          <a:effectLst/>
                        </a:rPr>
                        <a:t>Use a question mark.</a:t>
                      </a:r>
                      <a:endParaRPr lang="en-GB" sz="1100">
                        <a:solidFill>
                          <a:srgbClr val="002060"/>
                        </a:solidFill>
                        <a:effectLst/>
                      </a:endParaRPr>
                    </a:p>
                    <a:p>
                      <a:pPr>
                        <a:spcAft>
                          <a:spcPts val="0"/>
                        </a:spcAft>
                      </a:pPr>
                      <a:r>
                        <a:rPr lang="en-US" sz="1100">
                          <a:solidFill>
                            <a:srgbClr val="002060"/>
                          </a:solidFill>
                          <a:effectLst/>
                        </a:rPr>
                        <a:t>Think of questions prior to reading for information. Use books for a specific purpose. </a:t>
                      </a:r>
                      <a:endParaRPr lang="en-GB" sz="1100">
                        <a:solidFill>
                          <a:srgbClr val="002060"/>
                        </a:solidFill>
                        <a:effectLst/>
                      </a:endParaRPr>
                    </a:p>
                    <a:p>
                      <a:pPr>
                        <a:spcAft>
                          <a:spcPts val="0"/>
                        </a:spcAft>
                      </a:pPr>
                      <a:r>
                        <a:rPr lang="en-US" sz="1100">
                          <a:solidFill>
                            <a:srgbClr val="002060"/>
                          </a:solidFill>
                          <a:effectLst/>
                        </a:rPr>
                        <a:t>Write descriptive words for dinosaurs. </a:t>
                      </a:r>
                      <a:endParaRPr lang="en-GB" sz="1100">
                        <a:solidFill>
                          <a:srgbClr val="002060"/>
                        </a:solidFill>
                        <a:effectLst/>
                      </a:endParaRPr>
                    </a:p>
                    <a:p>
                      <a:pPr>
                        <a:spcAft>
                          <a:spcPts val="0"/>
                        </a:spcAft>
                      </a:pPr>
                      <a:r>
                        <a:rPr lang="en-US" sz="1100">
                          <a:solidFill>
                            <a:srgbClr val="002060"/>
                          </a:solidFill>
                          <a:effectLst/>
                        </a:rPr>
                        <a:t>Write dinosaur factfiles.</a:t>
                      </a:r>
                      <a:endParaRPr lang="en-GB" sz="1100">
                        <a:solidFill>
                          <a:srgbClr val="002060"/>
                        </a:solidFill>
                        <a:effectLst/>
                      </a:endParaRPr>
                    </a:p>
                    <a:p>
                      <a:pPr>
                        <a:spcAft>
                          <a:spcPts val="0"/>
                        </a:spcAft>
                      </a:pPr>
                      <a:r>
                        <a:rPr lang="en-US" sz="1100">
                          <a:solidFill>
                            <a:srgbClr val="002060"/>
                          </a:solidFill>
                          <a:effectLst/>
                        </a:rPr>
                        <a:t>Read books about unusual pets and discuss pros and cons of these.</a:t>
                      </a:r>
                      <a:endParaRPr lang="en-GB" sz="1100">
                        <a:solidFill>
                          <a:srgbClr val="002060"/>
                        </a:solidFill>
                        <a:effectLst/>
                      </a:endParaRPr>
                    </a:p>
                    <a:p>
                      <a:pPr>
                        <a:spcAft>
                          <a:spcPts val="0"/>
                        </a:spcAft>
                      </a:pPr>
                      <a:r>
                        <a:rPr lang="en-US" sz="1100">
                          <a:solidFill>
                            <a:srgbClr val="002060"/>
                          </a:solidFill>
                          <a:effectLst/>
                        </a:rPr>
                        <a:t>Use simple dictionaries and understand their alphabetical arrangement.</a:t>
                      </a:r>
                      <a:endParaRPr lang="en-GB" sz="1100">
                        <a:solidFill>
                          <a:srgbClr val="002060"/>
                        </a:solidFill>
                        <a:effectLst/>
                      </a:endParaRPr>
                    </a:p>
                    <a:p>
                      <a:pPr>
                        <a:spcAft>
                          <a:spcPts val="0"/>
                        </a:spcAft>
                      </a:pPr>
                      <a:r>
                        <a:rPr lang="en-US" sz="1100">
                          <a:solidFill>
                            <a:srgbClr val="002060"/>
                          </a:solidFill>
                          <a:effectLst/>
                        </a:rPr>
                        <a:t>Phonics sounds: er, ir, or, ur</a:t>
                      </a:r>
                      <a:endParaRPr lang="en-GB" sz="1100">
                        <a:solidFill>
                          <a:srgbClr val="002060"/>
                        </a:solidFill>
                        <a:effectLst/>
                      </a:endParaRPr>
                    </a:p>
                    <a:p>
                      <a:pPr>
                        <a:spcAft>
                          <a:spcPts val="0"/>
                        </a:spcAft>
                      </a:pPr>
                      <a:r>
                        <a:rPr lang="en-US" sz="1100">
                          <a:solidFill>
                            <a:srgbClr val="002060"/>
                          </a:solidFill>
                          <a:effectLst/>
                        </a:rPr>
                        <a:t>Double letters on the end of words eg: ll – wall, ss – fuss, zz -buzz</a:t>
                      </a:r>
                      <a:endParaRPr lang="en-GB" sz="1100">
                        <a:solidFill>
                          <a:srgbClr val="002060"/>
                        </a:solidFill>
                        <a:effectLst/>
                        <a:latin typeface="Times New Roman" panose="02020603050405020304" pitchFamily="18" charset="0"/>
                        <a:ea typeface="Times New Roman" panose="02020603050405020304" pitchFamily="18" charset="0"/>
                      </a:endParaRPr>
                    </a:p>
                  </a:txBody>
                  <a:tcPr marL="46815" marR="46815" marT="0" marB="0"/>
                </a:tc>
                <a:tc>
                  <a:txBody>
                    <a:bodyPr/>
                    <a:lstStyle/>
                    <a:p>
                      <a:pPr algn="ctr">
                        <a:spcAft>
                          <a:spcPts val="0"/>
                        </a:spcAft>
                      </a:pPr>
                      <a:r>
                        <a:rPr lang="en-US" sz="1100" dirty="0" err="1">
                          <a:solidFill>
                            <a:srgbClr val="002060"/>
                          </a:solidFill>
                          <a:effectLst/>
                        </a:rPr>
                        <a:t>Maths</a:t>
                      </a:r>
                      <a:endParaRPr lang="en-GB" sz="1100" dirty="0">
                        <a:solidFill>
                          <a:srgbClr val="002060"/>
                        </a:solidFill>
                        <a:effectLst/>
                      </a:endParaRPr>
                    </a:p>
                    <a:p>
                      <a:pPr>
                        <a:spcAft>
                          <a:spcPts val="0"/>
                        </a:spcAft>
                      </a:pPr>
                      <a:r>
                        <a:rPr lang="en-US" sz="1100" dirty="0">
                          <a:solidFill>
                            <a:srgbClr val="002060"/>
                          </a:solidFill>
                          <a:effectLst/>
                        </a:rPr>
                        <a:t>Focus on addition and subtraction. </a:t>
                      </a:r>
                      <a:endParaRPr lang="en-GB" sz="1100" dirty="0">
                        <a:solidFill>
                          <a:srgbClr val="002060"/>
                        </a:solidFill>
                        <a:effectLst/>
                      </a:endParaRPr>
                    </a:p>
                    <a:p>
                      <a:pPr>
                        <a:spcAft>
                          <a:spcPts val="0"/>
                        </a:spcAft>
                      </a:pPr>
                      <a:r>
                        <a:rPr lang="en-US" sz="1100" dirty="0">
                          <a:solidFill>
                            <a:srgbClr val="002060"/>
                          </a:solidFill>
                          <a:effectLst/>
                        </a:rPr>
                        <a:t>Know by heart all number bonds for 10</a:t>
                      </a:r>
                      <a:endParaRPr lang="en-GB" sz="1100" dirty="0">
                        <a:solidFill>
                          <a:srgbClr val="002060"/>
                        </a:solidFill>
                        <a:effectLst/>
                      </a:endParaRPr>
                    </a:p>
                    <a:p>
                      <a:pPr>
                        <a:spcAft>
                          <a:spcPts val="0"/>
                        </a:spcAft>
                      </a:pPr>
                      <a:r>
                        <a:rPr lang="en-US" sz="1100" dirty="0">
                          <a:solidFill>
                            <a:srgbClr val="002060"/>
                          </a:solidFill>
                          <a:effectLst/>
                        </a:rPr>
                        <a:t>Begin to use the +/- and = signs to record mental calculation in a number sentence, </a:t>
                      </a:r>
                      <a:r>
                        <a:rPr lang="en-US" sz="1100" dirty="0" err="1">
                          <a:solidFill>
                            <a:srgbClr val="002060"/>
                          </a:solidFill>
                          <a:effectLst/>
                        </a:rPr>
                        <a:t>recognise</a:t>
                      </a:r>
                      <a:r>
                        <a:rPr lang="en-US" sz="1100" dirty="0">
                          <a:solidFill>
                            <a:srgbClr val="002060"/>
                          </a:solidFill>
                          <a:effectLst/>
                        </a:rPr>
                        <a:t> the use of symbols to stand for an unknown number</a:t>
                      </a:r>
                      <a:endParaRPr lang="en-GB" sz="1100" dirty="0">
                        <a:solidFill>
                          <a:srgbClr val="002060"/>
                        </a:solidFill>
                        <a:effectLst/>
                      </a:endParaRPr>
                    </a:p>
                    <a:p>
                      <a:pPr>
                        <a:spcAft>
                          <a:spcPts val="0"/>
                        </a:spcAft>
                      </a:pPr>
                      <a:r>
                        <a:rPr lang="en-US" sz="1100" dirty="0">
                          <a:solidFill>
                            <a:srgbClr val="002060"/>
                          </a:solidFill>
                          <a:effectLst/>
                        </a:rPr>
                        <a:t>Read the number names to 20 </a:t>
                      </a:r>
                      <a:endParaRPr lang="en-GB" sz="1100" dirty="0">
                        <a:solidFill>
                          <a:srgbClr val="002060"/>
                        </a:solidFill>
                        <a:effectLst/>
                      </a:endParaRPr>
                    </a:p>
                    <a:p>
                      <a:pPr>
                        <a:spcAft>
                          <a:spcPts val="0"/>
                        </a:spcAft>
                      </a:pPr>
                      <a:r>
                        <a:rPr lang="en-US" sz="1100" dirty="0">
                          <a:solidFill>
                            <a:srgbClr val="002060"/>
                          </a:solidFill>
                          <a:effectLst/>
                        </a:rPr>
                        <a:t>Develop mental confidence when adding or subtracting</a:t>
                      </a:r>
                      <a:endParaRPr lang="en-GB" sz="1100" dirty="0">
                        <a:solidFill>
                          <a:srgbClr val="002060"/>
                        </a:solidFill>
                        <a:effectLst/>
                      </a:endParaRPr>
                    </a:p>
                    <a:p>
                      <a:pPr>
                        <a:spcAft>
                          <a:spcPts val="0"/>
                        </a:spcAft>
                      </a:pPr>
                      <a:r>
                        <a:rPr lang="en-US" sz="1100" dirty="0">
                          <a:solidFill>
                            <a:srgbClr val="002060"/>
                          </a:solidFill>
                          <a:effectLst/>
                        </a:rPr>
                        <a:t>To find the difference in sizes between collections of objects.</a:t>
                      </a:r>
                      <a:endParaRPr lang="en-GB" sz="1100" dirty="0">
                        <a:solidFill>
                          <a:srgbClr val="002060"/>
                        </a:solidFill>
                        <a:effectLst/>
                      </a:endParaRPr>
                    </a:p>
                    <a:p>
                      <a:pPr>
                        <a:spcAft>
                          <a:spcPts val="0"/>
                        </a:spcAft>
                      </a:pPr>
                      <a:r>
                        <a:rPr lang="en-US" sz="1100" dirty="0">
                          <a:solidFill>
                            <a:srgbClr val="002060"/>
                          </a:solidFill>
                          <a:effectLst/>
                        </a:rPr>
                        <a:t>To begin to connect finding the difference with taking away and counting back.</a:t>
                      </a:r>
                      <a:endParaRPr lang="en-GB" sz="1100" dirty="0">
                        <a:solidFill>
                          <a:srgbClr val="002060"/>
                        </a:solidFill>
                        <a:effectLst/>
                      </a:endParaRPr>
                    </a:p>
                    <a:p>
                      <a:pPr>
                        <a:spcAft>
                          <a:spcPts val="0"/>
                        </a:spcAft>
                      </a:pPr>
                      <a:r>
                        <a:rPr lang="en-US" sz="1100" dirty="0">
                          <a:solidFill>
                            <a:srgbClr val="002060"/>
                          </a:solidFill>
                          <a:effectLst/>
                        </a:rPr>
                        <a:t>Estimate and measure capacities.</a:t>
                      </a:r>
                      <a:endParaRPr lang="en-GB" sz="1100" dirty="0">
                        <a:solidFill>
                          <a:srgbClr val="002060"/>
                        </a:solidFill>
                        <a:effectLst/>
                      </a:endParaRPr>
                    </a:p>
                    <a:p>
                      <a:pPr>
                        <a:spcAft>
                          <a:spcPts val="0"/>
                        </a:spcAft>
                      </a:pPr>
                      <a:r>
                        <a:rPr lang="en-US" sz="1100" dirty="0">
                          <a:solidFill>
                            <a:srgbClr val="002060"/>
                          </a:solidFill>
                          <a:effectLst/>
                        </a:rPr>
                        <a:t>Compare capacities and use associated language.</a:t>
                      </a:r>
                      <a:endParaRPr lang="en-GB" sz="1100" dirty="0">
                        <a:solidFill>
                          <a:srgbClr val="002060"/>
                        </a:solidFill>
                        <a:effectLst/>
                        <a:latin typeface="Times New Roman" panose="02020603050405020304" pitchFamily="18" charset="0"/>
                        <a:ea typeface="Times New Roman" panose="02020603050405020304" pitchFamily="18" charset="0"/>
                      </a:endParaRPr>
                    </a:p>
                  </a:txBody>
                  <a:tcPr marL="46815" marR="46815" marT="0" marB="0"/>
                </a:tc>
                <a:tc>
                  <a:txBody>
                    <a:bodyPr/>
                    <a:lstStyle/>
                    <a:p>
                      <a:pPr algn="ctr">
                        <a:spcAft>
                          <a:spcPts val="0"/>
                        </a:spcAft>
                      </a:pPr>
                      <a:r>
                        <a:rPr lang="en-US" sz="1100" dirty="0">
                          <a:solidFill>
                            <a:srgbClr val="002060"/>
                          </a:solidFill>
                          <a:effectLst/>
                        </a:rPr>
                        <a:t>Play </a:t>
                      </a:r>
                      <a:endParaRPr lang="en-GB" sz="1100" dirty="0">
                        <a:solidFill>
                          <a:srgbClr val="002060"/>
                        </a:solidFill>
                        <a:effectLst/>
                      </a:endParaRPr>
                    </a:p>
                    <a:p>
                      <a:pPr>
                        <a:spcAft>
                          <a:spcPts val="0"/>
                        </a:spcAft>
                      </a:pPr>
                      <a:r>
                        <a:rPr lang="en-US" sz="1100" dirty="0">
                          <a:solidFill>
                            <a:srgbClr val="002060"/>
                          </a:solidFill>
                          <a:effectLst/>
                        </a:rPr>
                        <a:t>Measure and compare capacities by filling and emptying containers with </a:t>
                      </a:r>
                      <a:r>
                        <a:rPr lang="en-US" sz="1100" dirty="0" err="1">
                          <a:solidFill>
                            <a:srgbClr val="002060"/>
                          </a:solidFill>
                          <a:effectLst/>
                        </a:rPr>
                        <a:t>cupfuls</a:t>
                      </a:r>
                      <a:r>
                        <a:rPr lang="en-US" sz="1100" dirty="0">
                          <a:solidFill>
                            <a:srgbClr val="002060"/>
                          </a:solidFill>
                          <a:effectLst/>
                        </a:rPr>
                        <a:t>, </a:t>
                      </a:r>
                      <a:r>
                        <a:rPr lang="en-US" sz="1100" dirty="0" err="1">
                          <a:solidFill>
                            <a:srgbClr val="002060"/>
                          </a:solidFill>
                          <a:effectLst/>
                        </a:rPr>
                        <a:t>spoonfuls</a:t>
                      </a:r>
                      <a:r>
                        <a:rPr lang="en-US" sz="1100" dirty="0">
                          <a:solidFill>
                            <a:srgbClr val="002060"/>
                          </a:solidFill>
                          <a:effectLst/>
                        </a:rPr>
                        <a:t>, </a:t>
                      </a:r>
                      <a:r>
                        <a:rPr lang="en-US" sz="1100" dirty="0" err="1">
                          <a:solidFill>
                            <a:srgbClr val="002060"/>
                          </a:solidFill>
                          <a:effectLst/>
                        </a:rPr>
                        <a:t>jugfuls</a:t>
                      </a:r>
                      <a:r>
                        <a:rPr lang="en-US" sz="1100" dirty="0">
                          <a:solidFill>
                            <a:srgbClr val="002060"/>
                          </a:solidFill>
                          <a:effectLst/>
                        </a:rPr>
                        <a:t> etc.. Read, draw &amp; write about and play with dinosaurs &amp; reference books. Explore different materials. Make collages. Dinosaur, Easter and monster themed art</a:t>
                      </a:r>
                      <a:endParaRPr lang="en-GB" sz="1100" dirty="0">
                        <a:solidFill>
                          <a:srgbClr val="002060"/>
                        </a:solidFill>
                        <a:effectLst/>
                      </a:endParaRPr>
                    </a:p>
                    <a:p>
                      <a:pPr>
                        <a:spcAft>
                          <a:spcPts val="0"/>
                        </a:spcAft>
                      </a:pPr>
                      <a:r>
                        <a:rPr lang="en-US" sz="1100" dirty="0">
                          <a:solidFill>
                            <a:srgbClr val="002060"/>
                          </a:solidFill>
                          <a:effectLst/>
                        </a:rPr>
                        <a:t>Playdough monsters</a:t>
                      </a:r>
                      <a:endParaRPr lang="en-GB" sz="1100" dirty="0">
                        <a:solidFill>
                          <a:srgbClr val="002060"/>
                        </a:solidFill>
                        <a:effectLst/>
                      </a:endParaRPr>
                    </a:p>
                    <a:p>
                      <a:pPr>
                        <a:spcAft>
                          <a:spcPts val="0"/>
                        </a:spcAft>
                      </a:pPr>
                      <a:r>
                        <a:rPr lang="en-US" sz="1100" dirty="0">
                          <a:solidFill>
                            <a:srgbClr val="002060"/>
                          </a:solidFill>
                          <a:effectLst/>
                        </a:rPr>
                        <a:t>Continue with planting and taking care of plants and monitoring growth.</a:t>
                      </a:r>
                      <a:endParaRPr lang="en-GB" sz="1100" dirty="0">
                        <a:solidFill>
                          <a:srgbClr val="002060"/>
                        </a:solidFill>
                        <a:effectLst/>
                      </a:endParaRPr>
                    </a:p>
                    <a:p>
                      <a:pPr>
                        <a:spcAft>
                          <a:spcPts val="0"/>
                        </a:spcAft>
                      </a:pPr>
                      <a:r>
                        <a:rPr lang="en-US" sz="1100" dirty="0">
                          <a:solidFill>
                            <a:srgbClr val="002060"/>
                          </a:solidFill>
                          <a:effectLst/>
                        </a:rPr>
                        <a:t>ICT – use the internet to find information</a:t>
                      </a:r>
                      <a:endParaRPr lang="en-GB" sz="1100" dirty="0">
                        <a:solidFill>
                          <a:srgbClr val="002060"/>
                        </a:solidFill>
                        <a:effectLst/>
                      </a:endParaRPr>
                    </a:p>
                    <a:p>
                      <a:pPr>
                        <a:spcAft>
                          <a:spcPts val="0"/>
                        </a:spcAft>
                      </a:pPr>
                      <a:r>
                        <a:rPr lang="en-US" sz="1100" dirty="0">
                          <a:solidFill>
                            <a:srgbClr val="002060"/>
                          </a:solidFill>
                          <a:effectLst/>
                        </a:rPr>
                        <a:t> </a:t>
                      </a:r>
                      <a:endParaRPr lang="en-GB" sz="1100" dirty="0">
                        <a:solidFill>
                          <a:srgbClr val="002060"/>
                        </a:solidFill>
                        <a:effectLst/>
                        <a:latin typeface="Times New Roman" panose="02020603050405020304" pitchFamily="18" charset="0"/>
                        <a:ea typeface="Times New Roman" panose="02020603050405020304" pitchFamily="18" charset="0"/>
                      </a:endParaRPr>
                    </a:p>
                  </a:txBody>
                  <a:tcPr marL="46815" marR="46815" marT="0" marB="0"/>
                </a:tc>
                <a:extLst>
                  <a:ext uri="{0D108BD9-81ED-4DB2-BD59-A6C34878D82A}">
                    <a16:rowId xmlns:a16="http://schemas.microsoft.com/office/drawing/2014/main" val="2992833787"/>
                  </a:ext>
                </a:extLst>
              </a:tr>
            </a:tbl>
          </a:graphicData>
        </a:graphic>
      </p:graphicFrame>
    </p:spTree>
    <p:extLst>
      <p:ext uri="{BB962C8B-B14F-4D97-AF65-F5344CB8AC3E}">
        <p14:creationId xmlns:p14="http://schemas.microsoft.com/office/powerpoint/2010/main" val="376755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0</TotalTime>
  <Words>816</Words>
  <Application>Microsoft Office PowerPoint</Application>
  <PresentationFormat>Widescreen</PresentationFormat>
  <Paragraphs>68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Corbel</vt:lpstr>
      <vt:lpstr>SassoonPrimaryInfant</vt:lpstr>
      <vt:lpstr>Times New Roman</vt:lpstr>
      <vt:lpstr>Wingdings</vt:lpstr>
      <vt:lpstr>Banded</vt:lpstr>
      <vt:lpstr>Well done P2s !  you are working really hard.</vt:lpstr>
      <vt:lpstr>Life cycle of a frog</vt:lpstr>
      <vt:lpstr>Wow, you are working so hard.  I hope you are having fun.</vt:lpstr>
      <vt:lpstr>Fantastic work. </vt:lpstr>
      <vt:lpstr>Dear Parents / guardians, For your interest, this is a very basic overview of what we would normally cover in p2 in april. Please don’t feel under any pressure to replicate this but you may want to try some of it or just do your own thing.</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done P2s !  you are working really hard.</dc:title>
  <dc:creator>R Mulholland</dc:creator>
  <cp:lastModifiedBy>R Mulholland</cp:lastModifiedBy>
  <cp:revision>1</cp:revision>
  <dcterms:created xsi:type="dcterms:W3CDTF">2020-04-20T18:38:15Z</dcterms:created>
  <dcterms:modified xsi:type="dcterms:W3CDTF">2020-04-20T18:39:00Z</dcterms:modified>
</cp:coreProperties>
</file>